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76" r:id="rId4"/>
    <p:sldId id="259" r:id="rId5"/>
    <p:sldId id="263" r:id="rId6"/>
    <p:sldId id="265" r:id="rId7"/>
    <p:sldId id="269" r:id="rId8"/>
    <p:sldId id="264" r:id="rId9"/>
    <p:sldId id="260" r:id="rId10"/>
    <p:sldId id="275" r:id="rId11"/>
    <p:sldId id="267" r:id="rId12"/>
    <p:sldId id="274" r:id="rId13"/>
    <p:sldId id="277" r:id="rId14"/>
    <p:sldId id="278" r:id="rId15"/>
    <p:sldId id="279" r:id="rId16"/>
    <p:sldId id="280" r:id="rId17"/>
    <p:sldId id="273" r:id="rId18"/>
    <p:sldId id="257" r:id="rId19"/>
    <p:sldId id="282" r:id="rId20"/>
    <p:sldId id="270" r:id="rId21"/>
    <p:sldId id="281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orella" initials="F" lastIdx="1" clrIdx="0">
    <p:extLst>
      <p:ext uri="{19B8F6BF-5375-455C-9EA6-DF929625EA0E}">
        <p15:presenceInfo xmlns:p15="http://schemas.microsoft.com/office/powerpoint/2012/main" xmlns="" userId="Fiorell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AC00"/>
    <a:srgbClr val="B5131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42" autoAdjust="0"/>
    <p:restoredTop sz="83483" autoAdjust="0"/>
  </p:normalViewPr>
  <p:slideViewPr>
    <p:cSldViewPr snapToGrid="0">
      <p:cViewPr>
        <p:scale>
          <a:sx n="63" d="100"/>
          <a:sy n="63" d="100"/>
        </p:scale>
        <p:origin x="-1050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Tiago\Desktop\Arquivo%20mulheres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ONU\Tabelas.organizadas%20-%20ATUALIZADO%20EM%2001%20DE%20SETEMBRO%20DE%202015%20(1)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19433096617585E-2"/>
          <c:y val="0.11935487050740946"/>
          <c:w val="0.90861850613287631"/>
          <c:h val="0.86676729173595291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layout/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EE70C31B-9767-4DAC-9632-EDCB26F3A1FA}" type="CATEGORYNAME">
                      <a:rPr lang="en-US" sz="1800">
                        <a:solidFill>
                          <a:srgbClr val="FFFFFF"/>
                        </a:solidFill>
                      </a:rPr>
                      <a:pPr/>
                      <a:t>[NOME DA CATEGORIA]</a:t>
                    </a:fld>
                    <a:endParaRPr lang="en-US" sz="1800" baseline="0" dirty="0">
                      <a:solidFill>
                        <a:srgbClr val="FFFFFF"/>
                      </a:solidFill>
                    </a:endParaRPr>
                  </a:p>
                  <a:p>
                    <a:fld id="{A0FF0593-2A26-466C-9AB6-C99F939C67FA}" type="VALUE">
                      <a:rPr lang="en-US" sz="1800">
                        <a:solidFill>
                          <a:srgbClr val="FFFFFF"/>
                        </a:solidFill>
                      </a:rPr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spc="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Plan1!$A$2:$A$3</c:f>
              <c:strCache>
                <c:ptCount val="2"/>
                <c:pt idx="0">
                  <c:v>Mulheres</c:v>
                </c:pt>
                <c:pt idx="1">
                  <c:v>Homens</c:v>
                </c:pt>
              </c:strCache>
            </c:strRef>
          </c:cat>
          <c:val>
            <c:numRef>
              <c:f>Plan1!$B$2:$B$3</c:f>
              <c:numCache>
                <c:formatCode>0.00%</c:formatCode>
                <c:ptCount val="2"/>
                <c:pt idx="0">
                  <c:v>0.435</c:v>
                </c:pt>
                <c:pt idx="1">
                  <c:v>0.56499999999999995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 sz="1200" b="1"/>
              <a:t>Distribuição das mulheres ocupadas por posição na ocupação  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2"/>
          <c:order val="0"/>
          <c:tx>
            <c:strRef>
              <c:f>'2'!$P$85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'2'!$O$86:$O$94</c:f>
              <c:strCache>
                <c:ptCount val="9"/>
                <c:pt idx="0">
                  <c:v>Emprego com carteira</c:v>
                </c:pt>
                <c:pt idx="1">
                  <c:v>Funcionários públicos</c:v>
                </c:pt>
                <c:pt idx="2">
                  <c:v>Emprego sem carteira</c:v>
                </c:pt>
                <c:pt idx="3">
                  <c:v>Emprego doméstico com carteira</c:v>
                </c:pt>
                <c:pt idx="4">
                  <c:v>Emprego doméstico sem carteira</c:v>
                </c:pt>
                <c:pt idx="5">
                  <c:v>Conta propria</c:v>
                </c:pt>
                <c:pt idx="6">
                  <c:v>Empregadores</c:v>
                </c:pt>
                <c:pt idx="7">
                  <c:v>Trabalho na produção para o próprio consumo</c:v>
                </c:pt>
                <c:pt idx="8">
                  <c:v>Trabalho não remunerado</c:v>
                </c:pt>
              </c:strCache>
            </c:strRef>
          </c:cat>
          <c:val>
            <c:numRef>
              <c:f>'2'!$P$86:$P$94</c:f>
              <c:numCache>
                <c:formatCode>0.0%</c:formatCode>
                <c:ptCount val="9"/>
                <c:pt idx="0">
                  <c:v>0.366283027816447</c:v>
                </c:pt>
                <c:pt idx="1">
                  <c:v>0.101588460149937</c:v>
                </c:pt>
                <c:pt idx="2">
                  <c:v>0.11858738520775899</c:v>
                </c:pt>
                <c:pt idx="3">
                  <c:v>4.6904477304299003E-2</c:v>
                </c:pt>
                <c:pt idx="4">
                  <c:v>9.8360538136862699E-2</c:v>
                </c:pt>
                <c:pt idx="5">
                  <c:v>0.15394486336466601</c:v>
                </c:pt>
                <c:pt idx="6">
                  <c:v>2.5517611498380499E-2</c:v>
                </c:pt>
                <c:pt idx="7">
                  <c:v>5.4702187214366801E-2</c:v>
                </c:pt>
                <c:pt idx="8">
                  <c:v>3.3383937875196397E-2</c:v>
                </c:pt>
              </c:numCache>
            </c:numRef>
          </c:val>
        </c:ser>
        <c:ser>
          <c:idx val="3"/>
          <c:order val="1"/>
          <c:tx>
            <c:strRef>
              <c:f>'2'!$Q$85</c:f>
              <c:strCache>
                <c:ptCount val="1"/>
                <c:pt idx="0">
                  <c:v>2004</c:v>
                </c:pt>
              </c:strCache>
            </c:strRef>
          </c:tx>
          <c:spPr>
            <a:solidFill>
              <a:srgbClr val="9966FF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'2'!$O$86:$O$94</c:f>
              <c:strCache>
                <c:ptCount val="9"/>
                <c:pt idx="0">
                  <c:v>Emprego com carteira</c:v>
                </c:pt>
                <c:pt idx="1">
                  <c:v>Funcionários públicos</c:v>
                </c:pt>
                <c:pt idx="2">
                  <c:v>Emprego sem carteira</c:v>
                </c:pt>
                <c:pt idx="3">
                  <c:v>Emprego doméstico com carteira</c:v>
                </c:pt>
                <c:pt idx="4">
                  <c:v>Emprego doméstico sem carteira</c:v>
                </c:pt>
                <c:pt idx="5">
                  <c:v>Conta propria</c:v>
                </c:pt>
                <c:pt idx="6">
                  <c:v>Empregadores</c:v>
                </c:pt>
                <c:pt idx="7">
                  <c:v>Trabalho na produção para o próprio consumo</c:v>
                </c:pt>
                <c:pt idx="8">
                  <c:v>Trabalho não remunerado</c:v>
                </c:pt>
              </c:strCache>
            </c:strRef>
          </c:cat>
          <c:val>
            <c:numRef>
              <c:f>'2'!$Q$86:$Q$94</c:f>
              <c:numCache>
                <c:formatCode>0.0%</c:formatCode>
                <c:ptCount val="9"/>
                <c:pt idx="0">
                  <c:v>0.30262978297349902</c:v>
                </c:pt>
                <c:pt idx="1">
                  <c:v>9.7021151786485696E-2</c:v>
                </c:pt>
                <c:pt idx="2">
                  <c:v>0.12670129402536501</c:v>
                </c:pt>
                <c:pt idx="3">
                  <c:v>4.5569908838188497E-2</c:v>
                </c:pt>
                <c:pt idx="4">
                  <c:v>0.122783824181455</c:v>
                </c:pt>
                <c:pt idx="5">
                  <c:v>0.16167051566888699</c:v>
                </c:pt>
                <c:pt idx="6">
                  <c:v>2.6962862580362099E-2</c:v>
                </c:pt>
                <c:pt idx="7">
                  <c:v>5.65344867323593E-2</c:v>
                </c:pt>
                <c:pt idx="8">
                  <c:v>5.9504847981255597E-2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998400"/>
        <c:axId val="124999936"/>
      </c:barChart>
      <c:catAx>
        <c:axId val="124998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4999936"/>
        <c:crosses val="autoZero"/>
        <c:auto val="1"/>
        <c:lblAlgn val="ctr"/>
        <c:lblOffset val="100"/>
        <c:noMultiLvlLbl val="0"/>
      </c:catAx>
      <c:valAx>
        <c:axId val="124999936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124998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879364762948902"/>
          <c:y val="0.92229260279952496"/>
          <c:w val="0.23313000431907999"/>
          <c:h val="5.73252343213154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12700" cap="flat" cmpd="sng" algn="ctr">
      <a:solidFill>
        <a:schemeClr val="accent3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pt-BR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3D296-5F06-4626-8810-08CF3217E2C2}" type="datetimeFigureOut">
              <a:rPr lang="pt-BR" smtClean="0"/>
              <a:t>05/07/2016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20C27-4ED9-4537-AE62-F316712D6A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598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</a:t>
            </a:r>
            <a:r>
              <a:rPr lang="pt-B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PEA,</a:t>
            </a:r>
            <a:r>
              <a:rPr lang="pt-BR" sz="1200" b="1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t-B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população empregada ou que possui condições de trabalhar e que realiza algum esforço para isso</a:t>
            </a:r>
          </a:p>
          <a:p>
            <a:r>
              <a:rPr lang="pt-B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População Economicamente Ativa - PEA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- Corresponde à parcela da População em Idade Ativa (PIA) que está ocupada ou desempregada</a:t>
            </a:r>
            <a:endParaRPr lang="pt-BR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20C27-4ED9-4537-AE62-F316712D6ADE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56784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20C27-4ED9-4537-AE62-F316712D6ADE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7631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pt-B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PEA,</a:t>
            </a:r>
            <a:r>
              <a:rPr lang="pt-BR" sz="1200" b="1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t-B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população empregada ou que possui condições de trabalhar e que realiza algum esforço para isso</a:t>
            </a:r>
          </a:p>
          <a:p>
            <a:r>
              <a:rPr lang="pt-B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População Economicamente Ativa - PEA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- Corresponde à parcela da População em Idade Ativa (PIA) que está ocupada ou desempregada</a:t>
            </a:r>
          </a:p>
          <a:p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PEC domésticas 2013 e Lei domésticas 2015</a:t>
            </a:r>
            <a:endParaRPr lang="pt-BR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20C27-4ED9-4537-AE62-F316712D6ADE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427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.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20C27-4ED9-4537-AE62-F316712D6ADE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8890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desigualdades raciais entre mulheres e entre homens são menos sensíveis às mudanças conjunturais no mundo do trabalho. A partir de 2013 as taxas de desocupação experimentam pequena elevação, mantendo as mulheres negras no topo das taxas de desocupação em toda a série histórica (IPEA)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20C27-4ED9-4537-AE62-F316712D6ADE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5420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Estes dados mostram que, mesmo ante uma conjuntura de crescimento econômico e de ampliação da “formalização” das relações de trabalho, não houve reversão do quadro de divisão sexual e racial do trabalho, pois parte significativa das mulheres que ingressaram no mundo do trabalho neste período tiveram nos contratos atípicos, na terceirização ou no </a:t>
            </a:r>
            <a:r>
              <a:rPr lang="pt-B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auto-empresariamento</a:t>
            </a:r>
            <a:r>
              <a:rPr lang="pt-B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precário a sua principal via de acesso (IPEA) </a:t>
            </a:r>
          </a:p>
          <a:p>
            <a:endParaRPr lang="pt-B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t-B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(IPEA) Indicadores de precariedade da ocupação. </a:t>
            </a:r>
          </a:p>
          <a:p>
            <a:r>
              <a:rPr lang="pt-B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Pnad permite identificar setores da classe trabalhadora empregados . Nesta análise consideramos apenas a fração ocupada com renda do trabalho não superior a 2 salários mínimos. Também foram excluídos desta categoria os trabalhadores rurais dedicados a agricultura familiar, dado que o debate sobre trabalho no campo possui particularidades que exigem uma análise apartada. Não foram considerados aqui os trabalhadores empregados no setor formal sob o regime de terceirização, pois a Pnad não fornece elementos precisos que permitam identificá-los. Caso fossem levados em consideração, as taxas aqui apresentadas seriam significativamente maiores.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20C27-4ED9-4537-AE62-F316712D6ADE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324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20C27-4ED9-4537-AE62-F316712D6ADE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63146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20C27-4ED9-4537-AE62-F316712D6ADE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9468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20C27-4ED9-4537-AE62-F316712D6ADE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512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Gestação: pré-natal, estabilidade</a:t>
            </a:r>
          </a:p>
          <a:p>
            <a:r>
              <a:rPr lang="pt-BR" dirty="0" smtClean="0"/>
              <a:t>Maternidade:</a:t>
            </a:r>
            <a:r>
              <a:rPr lang="pt-BR" baseline="0" dirty="0" smtClean="0"/>
              <a:t> licença, jornada lactante, licença adoção</a:t>
            </a:r>
          </a:p>
          <a:p>
            <a:r>
              <a:rPr lang="pt-BR" baseline="0" dirty="0" smtClean="0"/>
              <a:t>Responsabilidades familiares:  acompanhamento familiares, auxílio educação, auxilio dependentes</a:t>
            </a:r>
          </a:p>
          <a:p>
            <a:r>
              <a:rPr lang="pt-BR" baseline="0" dirty="0" smtClean="0"/>
              <a:t>Condições de trabalho: revista de pessoal, assédio sexual, assédio moral</a:t>
            </a:r>
          </a:p>
          <a:p>
            <a:r>
              <a:rPr lang="pt-BR" baseline="0" dirty="0" smtClean="0"/>
              <a:t>Exercício do trabalho: qualificação e treinamento</a:t>
            </a:r>
          </a:p>
          <a:p>
            <a:r>
              <a:rPr lang="pt-BR" baseline="0" dirty="0" smtClean="0"/>
              <a:t>Saúde da mulher:  licença aborto, aids, prevenção câncer ginecológico </a:t>
            </a:r>
          </a:p>
          <a:p>
            <a:r>
              <a:rPr lang="pt-BR" baseline="0" dirty="0" smtClean="0"/>
              <a:t>Equidade gênero: garantia contra discriminação, violência domestica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20C27-4ED9-4537-AE62-F316712D6ADE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3095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emf"/><Relationship Id="rId4" Type="http://schemas.openxmlformats.org/officeDocument/2006/relationships/package" Target="../embeddings/Planilha_do_Microsoft_Excel1.xlsx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FIORELLA@DIEESE.ORG.BR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sz="3700" b="1" dirty="0" smtClean="0">
                <a:solidFill>
                  <a:schemeClr val="accent1">
                    <a:lumMod val="50000"/>
                    <a:lumOff val="50000"/>
                  </a:schemeClr>
                </a:solidFill>
              </a:rPr>
              <a:t>Mulheres Trabalhadoras em luta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mercado de trabalho: </a:t>
            </a:r>
            <a:r>
              <a:rPr lang="pt-BR" sz="2900" dirty="0" smtClean="0"/>
              <a:t>Avanços e Permanências </a:t>
            </a:r>
            <a:endParaRPr lang="pt-BR" sz="29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Brasília, 4 de julho de 2016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165" y="3598384"/>
            <a:ext cx="2964252" cy="2317507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7965" y="4003579"/>
            <a:ext cx="3657078" cy="1507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95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586" y="1850272"/>
            <a:ext cx="10093919" cy="307777"/>
          </a:xfrm>
        </p:spPr>
        <p:txBody>
          <a:bodyPr wrap="square">
            <a:spAutoFit/>
          </a:bodyPr>
          <a:lstStyle/>
          <a:p>
            <a:pPr marL="914400" lvl="2" algn="ctr" defTabSz="457200" rtl="0">
              <a:spcAft>
                <a:spcPts val="1200"/>
              </a:spcAft>
              <a:defRPr/>
            </a:pPr>
            <a:r>
              <a:rPr lang="pt-BR" sz="1400" b="1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Rendimento dos assalariados rurais por Sexo (pessoas de 10 anos ou mais de idade) - Brasil - 2012</a:t>
            </a:r>
          </a:p>
        </p:txBody>
      </p:sp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178448"/>
              </p:ext>
            </p:extLst>
          </p:nvPr>
        </p:nvGraphicFramePr>
        <p:xfrm>
          <a:off x="1631505" y="2047681"/>
          <a:ext cx="9001000" cy="3816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1" name="Planilha" r:id="rId4" imgW="6035148" imgH="2232575" progId="Excel.Sheet.12">
                  <p:embed/>
                </p:oleObj>
              </mc:Choice>
              <mc:Fallback>
                <p:oleObj name="Planilha" r:id="rId4" imgW="6035148" imgH="223257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31505" y="2047681"/>
                        <a:ext cx="9001000" cy="38164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483791" y="5801253"/>
            <a:ext cx="93285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b="1" dirty="0" smtClean="0">
              <a:solidFill>
                <a:schemeClr val="accent1"/>
              </a:solidFill>
            </a:endParaRPr>
          </a:p>
          <a:p>
            <a:pPr algn="just"/>
            <a:r>
              <a:rPr lang="pt-BR" b="1" dirty="0" smtClean="0">
                <a:solidFill>
                  <a:schemeClr val="accent1"/>
                </a:solidFill>
              </a:rPr>
              <a:t>65% </a:t>
            </a:r>
            <a:r>
              <a:rPr lang="pt-BR" b="1" dirty="0">
                <a:solidFill>
                  <a:schemeClr val="accent1"/>
                </a:solidFill>
              </a:rPr>
              <a:t>das mulheres </a:t>
            </a:r>
            <a:r>
              <a:rPr lang="pt-BR" dirty="0">
                <a:solidFill>
                  <a:schemeClr val="accent1"/>
                </a:solidFill>
              </a:rPr>
              <a:t>auferem rendimento médio mensal de até um salário mínimo (SM),</a:t>
            </a:r>
            <a:r>
              <a:rPr lang="pt-BR" b="1" dirty="0">
                <a:solidFill>
                  <a:schemeClr val="accent1"/>
                </a:solidFill>
              </a:rPr>
              <a:t> contra </a:t>
            </a:r>
            <a:r>
              <a:rPr lang="pt-BR" b="1" dirty="0" smtClean="0">
                <a:solidFill>
                  <a:schemeClr val="accent1"/>
                </a:solidFill>
              </a:rPr>
              <a:t>59% </a:t>
            </a:r>
            <a:r>
              <a:rPr lang="pt-BR" b="1" dirty="0">
                <a:solidFill>
                  <a:schemeClr val="accent1"/>
                </a:solidFill>
              </a:rPr>
              <a:t>dos homens</a:t>
            </a:r>
            <a:r>
              <a:rPr lang="pt-BR" b="1" dirty="0" smtClean="0">
                <a:solidFill>
                  <a:schemeClr val="accent1"/>
                </a:solidFill>
              </a:rPr>
              <a:t>;</a:t>
            </a:r>
            <a:endParaRPr lang="pt-BR" b="1" dirty="0">
              <a:solidFill>
                <a:schemeClr val="accent1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581192" y="702156"/>
            <a:ext cx="11029616" cy="1013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dirty="0" smtClean="0"/>
              <a:t>A inequidade salarial também acontece no meio rural</a:t>
            </a:r>
            <a:endParaRPr lang="pt-BR" dirty="0"/>
          </a:p>
        </p:txBody>
      </p:sp>
      <p:sp>
        <p:nvSpPr>
          <p:cNvPr id="7" name="Elipse 6"/>
          <p:cNvSpPr/>
          <p:nvPr/>
        </p:nvSpPr>
        <p:spPr>
          <a:xfrm>
            <a:off x="4700337" y="2662989"/>
            <a:ext cx="4844716" cy="70585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4677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4579" y="645884"/>
            <a:ext cx="11320077" cy="1013800"/>
          </a:xfrm>
        </p:spPr>
        <p:txBody>
          <a:bodyPr/>
          <a:lstStyle/>
          <a:p>
            <a:r>
              <a:rPr lang="pt-BR" dirty="0" smtClean="0"/>
              <a:t>Ainda respondemos pela maior parte de tarefas domésticas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4238" y="2201596"/>
            <a:ext cx="3795842" cy="4385771"/>
          </a:xfrm>
        </p:spPr>
        <p:txBody>
          <a:bodyPr>
            <a:normAutofit lnSpcReduction="10000"/>
          </a:bodyPr>
          <a:lstStyle/>
          <a:p>
            <a:pPr marL="228600" indent="-2286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t-BR" sz="1700" b="1" dirty="0"/>
              <a:t>D</a:t>
            </a:r>
            <a:r>
              <a:rPr lang="pt-BR" sz="1700" b="1" dirty="0" smtClean="0"/>
              <a:t>istribuição desigual de </a:t>
            </a:r>
            <a:r>
              <a:rPr lang="pt-BR" sz="1700" b="1" dirty="0"/>
              <a:t>cuidados não remunerados e das tarefas domésticas </a:t>
            </a:r>
            <a:r>
              <a:rPr lang="pt-BR" sz="1700" dirty="0"/>
              <a:t>entre homens e </a:t>
            </a:r>
            <a:r>
              <a:rPr lang="pt-BR" sz="1700" dirty="0" smtClean="0"/>
              <a:t>mulheres constitui um fator determinante das desigualdades entre homens e mulheres no </a:t>
            </a:r>
            <a:r>
              <a:rPr lang="pt-BR" sz="1700" b="1" dirty="0" smtClean="0"/>
              <a:t>trabalho</a:t>
            </a:r>
            <a:r>
              <a:rPr lang="pt-BR" sz="1700" dirty="0" smtClean="0"/>
              <a:t>.</a:t>
            </a:r>
          </a:p>
          <a:p>
            <a:pPr marL="228600" indent="-2286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t-BR" sz="1700" dirty="0" smtClean="0"/>
              <a:t>Consequentemente </a:t>
            </a:r>
            <a:r>
              <a:rPr lang="pt-BR" sz="1700" dirty="0"/>
              <a:t>há mais probabilidades de que as mulheres trabalharem menos horas que </a:t>
            </a:r>
            <a:r>
              <a:rPr lang="pt-BR" sz="1700" dirty="0" smtClean="0"/>
              <a:t>os homens voluntariamente ou por imposição social.</a:t>
            </a:r>
          </a:p>
          <a:p>
            <a:pPr marL="228600" indent="-2286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t-BR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Responder pela </a:t>
            </a:r>
            <a:r>
              <a:rPr lang="pt-BR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maior parte dos afazeres </a:t>
            </a:r>
            <a:r>
              <a:rPr lang="pt-BR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domésticos </a:t>
            </a:r>
            <a:r>
              <a:rPr lang="pt-BR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impõe às mulheres aceitarem </a:t>
            </a:r>
            <a:r>
              <a:rPr lang="pt-BR" sz="1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 </a:t>
            </a:r>
            <a:r>
              <a:rPr lang="pt-BR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buscare</a:t>
            </a:r>
            <a:r>
              <a:rPr lang="pt-BR" sz="1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</a:t>
            </a:r>
            <a:r>
              <a:rPr lang="pt-BR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BR" sz="1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empregos </a:t>
            </a:r>
            <a:r>
              <a:rPr lang="pt-BR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 </a:t>
            </a:r>
            <a:r>
              <a:rPr lang="pt-BR" sz="1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jornadas </a:t>
            </a:r>
            <a:r>
              <a:rPr lang="pt-BR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parciais.</a:t>
            </a:r>
            <a:endParaRPr lang="pt-BR" sz="1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Imagem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67" y="2236723"/>
            <a:ext cx="7988471" cy="444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-941376" y="1849556"/>
            <a:ext cx="960707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>
              <a:spcAft>
                <a:spcPts val="1200"/>
              </a:spcAft>
              <a:defRPr/>
            </a:pPr>
            <a:r>
              <a:rPr lang="pt-BR" sz="1300" b="1" dirty="0" smtClean="0">
                <a:solidFill>
                  <a:schemeClr val="accent1"/>
                </a:solidFill>
              </a:rPr>
              <a:t>Média </a:t>
            </a:r>
            <a:r>
              <a:rPr lang="pt-BR" sz="1300" b="1" dirty="0">
                <a:solidFill>
                  <a:schemeClr val="accent1"/>
                </a:solidFill>
              </a:rPr>
              <a:t>de horas semanais trabalhadas no trabalho principal, média de horas gastas em afazeres domésticos e jornada total das pessoas de 16 anos ou mais de idade ocupadas na semana de referência – Brasil, 2014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3137095" y="2588455"/>
            <a:ext cx="28135" cy="295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5582524" y="2628311"/>
            <a:ext cx="28135" cy="295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285767" y="6679109"/>
            <a:ext cx="41810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chemeClr val="accent1"/>
                </a:solidFill>
              </a:rPr>
              <a:t>Fonte</a:t>
            </a:r>
            <a:r>
              <a:rPr lang="pt-BR" sz="1200" dirty="0" smtClean="0">
                <a:solidFill>
                  <a:schemeClr val="accent1"/>
                </a:solidFill>
              </a:rPr>
              <a:t>: PNAD, IBGE </a:t>
            </a:r>
            <a:r>
              <a:rPr lang="pt-BR" sz="1200" b="1" dirty="0" smtClean="0">
                <a:solidFill>
                  <a:schemeClr val="accent1"/>
                </a:solidFill>
              </a:rPr>
              <a:t>Elaboração: </a:t>
            </a:r>
            <a:r>
              <a:rPr lang="pt-BR" sz="1200" dirty="0" smtClean="0">
                <a:solidFill>
                  <a:schemeClr val="accent1"/>
                </a:solidFill>
              </a:rPr>
              <a:t>DIEESE</a:t>
            </a:r>
            <a:endParaRPr lang="pt-BR" sz="1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67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Espaço Reservado para Conteúdo 9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78382697"/>
              </p:ext>
            </p:extLst>
          </p:nvPr>
        </p:nvGraphicFramePr>
        <p:xfrm>
          <a:off x="-577515" y="582948"/>
          <a:ext cx="12276159" cy="894423"/>
        </p:xfrm>
        <a:graphic>
          <a:graphicData uri="http://schemas.openxmlformats.org/drawingml/2006/table">
            <a:tbl>
              <a:tblPr/>
              <a:tblGrid>
                <a:gridCol w="3997177"/>
                <a:gridCol w="1212765"/>
                <a:gridCol w="1175641"/>
                <a:gridCol w="1262266"/>
                <a:gridCol w="1534522"/>
                <a:gridCol w="1546894"/>
                <a:gridCol w="1546894"/>
              </a:tblGrid>
              <a:tr h="541859">
                <a:tc gridSpan="7">
                  <a:txBody>
                    <a:bodyPr/>
                    <a:lstStyle/>
                    <a:p>
                      <a:pPr marL="914400" lvl="2" algn="ctr" defTabSz="457200" rtl="0" eaLnBrk="1" fontAlgn="b" latinLnBrk="0" hangingPunct="1">
                        <a:spcAft>
                          <a:spcPts val="1200"/>
                        </a:spcAft>
                        <a:defRPr/>
                      </a:pPr>
                      <a:r>
                        <a:rPr lang="pt-BR" sz="1500" b="1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Participação dos ocupados e número médio de horas dedicadas na realização dos afazeres domésticos por sexo, segundo setor de atividade </a:t>
                      </a:r>
                      <a:r>
                        <a:rPr lang="pt-BR" sz="1500" b="1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econômica</a:t>
                      </a:r>
                      <a:endParaRPr lang="pt-BR" sz="1500" b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52564">
                <a:tc>
                  <a:txBody>
                    <a:bodyPr/>
                    <a:lstStyle/>
                    <a:p>
                      <a:pPr algn="ctr"/>
                      <a:endParaRPr lang="pt-BR" sz="1500" dirty="0"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500" dirty="0"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5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5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5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805241"/>
              </p:ext>
            </p:extLst>
          </p:nvPr>
        </p:nvGraphicFramePr>
        <p:xfrm>
          <a:off x="282575" y="1166813"/>
          <a:ext cx="11166475" cy="5586472"/>
        </p:xfrm>
        <a:graphic>
          <a:graphicData uri="http://schemas.openxmlformats.org/drawingml/2006/table">
            <a:tbl>
              <a:tblPr/>
              <a:tblGrid>
                <a:gridCol w="3503209"/>
                <a:gridCol w="1812911"/>
                <a:gridCol w="1812758"/>
                <a:gridCol w="160421"/>
                <a:gridCol w="1860884"/>
                <a:gridCol w="1925053"/>
                <a:gridCol w="91239"/>
              </a:tblGrid>
              <a:tr h="28179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Setor de atividade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8304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Cuidava dos afazeres domésticos na semana de referência (em %)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médio de horas que dedicava normalmente por semana aos afazeres domésticos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8179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Homens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Mulheres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Homens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Mulheres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7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Agrícola</a:t>
                      </a:r>
                    </a:p>
                  </a:txBody>
                  <a:tcPr marL="7477" marR="7477" marT="7477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48,22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97,60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7477" marR="7477" marT="74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10,13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28,01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17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Indústria</a:t>
                      </a:r>
                    </a:p>
                  </a:txBody>
                  <a:tcPr marL="7477" marR="7477" marT="7477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53,12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91,82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7477" marR="7477" marT="74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9,50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21,15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7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Construção</a:t>
                      </a:r>
                    </a:p>
                  </a:txBody>
                  <a:tcPr marL="7477" marR="7477" marT="7477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49,59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85,35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7477" marR="7477" marT="74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10,13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19,50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7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Comércio e reparação</a:t>
                      </a:r>
                    </a:p>
                  </a:txBody>
                  <a:tcPr marL="7477" marR="7477" marT="7477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48,90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88,39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7477" marR="7477" marT="74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9,71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19,90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7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Alojamento e alimentação</a:t>
                      </a:r>
                    </a:p>
                  </a:txBody>
                  <a:tcPr marL="7477" marR="7477" marT="7477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52,00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91,82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7477" marR="7477" marT="74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11,24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21,12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611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Transporte, armazenagem e comunicação</a:t>
                      </a:r>
                    </a:p>
                  </a:txBody>
                  <a:tcPr marL="7477" marR="7477" marT="7477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49,37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85,53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7477" marR="7477" marT="74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9,91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18,06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7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Administração pública</a:t>
                      </a:r>
                    </a:p>
                  </a:txBody>
                  <a:tcPr marL="7477" marR="7477" marT="7477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56,03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88,21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7477" marR="7477" marT="74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10,30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18,61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7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Educação, saúde e serviços sociais</a:t>
                      </a:r>
                    </a:p>
                  </a:txBody>
                  <a:tcPr marL="7477" marR="7477" marT="7477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57,61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88,99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7477" marR="7477" marT="74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9,97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19,26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7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Serviços domésticos</a:t>
                      </a:r>
                    </a:p>
                  </a:txBody>
                  <a:tcPr marL="7477" marR="7477" marT="7477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59,70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94,04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7477" marR="7477" marT="74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12,19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22,53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6110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Outros serviços coletivos, sociais e pessoais</a:t>
                      </a:r>
                    </a:p>
                  </a:txBody>
                  <a:tcPr marL="7477" marR="7477" marT="7477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56,83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92,27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7477" marR="7477" marT="74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10,46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21,45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79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i="0" u="none" strike="noStrike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477" marR="7477" marT="7477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51,35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90,60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/>
                        </a:solidFill>
                      </a:endParaRPr>
                    </a:p>
                  </a:txBody>
                  <a:tcPr marL="7477" marR="7477" marT="74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7477" marR="7477" marT="7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21,09</a:t>
                      </a: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017">
                <a:tc>
                  <a:txBody>
                    <a:bodyPr/>
                    <a:lstStyle/>
                    <a:p>
                      <a:pPr algn="l" fontAlgn="t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2017">
                <a:tc>
                  <a:txBody>
                    <a:bodyPr/>
                    <a:lstStyle/>
                    <a:p>
                      <a:pPr algn="l" fontAlgn="t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7" marR="7477" marT="74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73225" y="6271146"/>
            <a:ext cx="41810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chemeClr val="accent1"/>
                </a:solidFill>
              </a:rPr>
              <a:t>Fonte</a:t>
            </a:r>
            <a:r>
              <a:rPr lang="pt-BR" sz="1200" dirty="0" smtClean="0">
                <a:solidFill>
                  <a:schemeClr val="accent1"/>
                </a:solidFill>
              </a:rPr>
              <a:t>: PNAD, IBGE </a:t>
            </a:r>
            <a:r>
              <a:rPr lang="pt-BR" sz="1200" b="1" dirty="0" smtClean="0">
                <a:solidFill>
                  <a:schemeClr val="accent1"/>
                </a:solidFill>
              </a:rPr>
              <a:t>Elaboração: </a:t>
            </a:r>
            <a:r>
              <a:rPr lang="pt-BR" sz="1200" dirty="0" smtClean="0">
                <a:solidFill>
                  <a:schemeClr val="accent1"/>
                </a:solidFill>
              </a:rPr>
              <a:t>DIEESE</a:t>
            </a:r>
            <a:endParaRPr lang="pt-BR" sz="1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32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74320" y="644572"/>
            <a:ext cx="11917680" cy="5738617"/>
          </a:xfrm>
          <a:prstGeom prst="rect">
            <a:avLst/>
          </a:prstGeom>
        </p:spPr>
        <p:txBody>
          <a:bodyPr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1600" dirty="0" smtClean="0"/>
              <a:t>Num cenário de crise, a </a:t>
            </a:r>
            <a:r>
              <a:rPr lang="pt-BR" sz="1600" b="1" dirty="0" smtClean="0"/>
              <a:t>contribuição à previdência social </a:t>
            </a:r>
            <a:r>
              <a:rPr lang="pt-BR" sz="1600" dirty="0" smtClean="0"/>
              <a:t>é fundamental para garantir um padrão mínimo de sobrevivência principalmente para quem recebe os salários mais baixos, assim como para auxiliar no tempo em que a pessoa se realoca no mercado de trabalho.</a:t>
            </a:r>
          </a:p>
          <a:p>
            <a:pPr algn="just"/>
            <a:r>
              <a:rPr lang="pt-BR" sz="1600" dirty="0" smtClean="0"/>
              <a:t>A PNAD aponta incremento significativo na contribuição previdenciária, principalmente pela formalização dos últimos 10 anos.</a:t>
            </a:r>
          </a:p>
          <a:p>
            <a:pPr algn="just"/>
            <a:r>
              <a:rPr lang="pt-BR" sz="1600" dirty="0" smtClean="0"/>
              <a:t>As mulheres se aproximaram dos homens, porém principalmente as mulheres brancas. Entre as mulheres negras 44,2% são não contribuintes, seguidas dos homens negros (43,7%).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1762" y="2975800"/>
            <a:ext cx="6964412" cy="3845624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1593870" y="2531310"/>
            <a:ext cx="88302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spcAft>
                <a:spcPts val="1200"/>
              </a:spcAft>
              <a:defRPr/>
            </a:pPr>
            <a:r>
              <a:rPr lang="pt-BR" sz="1400" b="1" dirty="0" smtClean="0">
                <a:solidFill>
                  <a:schemeClr val="accent1"/>
                </a:solidFill>
              </a:rPr>
              <a:t>Proporção da população ocupada com 16 anos ou mais de idade que não contribui para a previdência, segundo cor/raça e sexo– </a:t>
            </a:r>
            <a:r>
              <a:rPr lang="pt-BR" sz="1400" b="1" dirty="0">
                <a:solidFill>
                  <a:schemeClr val="accent1"/>
                </a:solidFill>
              </a:rPr>
              <a:t>Brasil, 2004-2014</a:t>
            </a:r>
            <a:endParaRPr lang="pt-BR" sz="1400" dirty="0">
              <a:solidFill>
                <a:schemeClr val="accent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653474" y="6605087"/>
            <a:ext cx="41810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chemeClr val="accent1"/>
                </a:solidFill>
              </a:rPr>
              <a:t>Fonte</a:t>
            </a:r>
            <a:r>
              <a:rPr lang="pt-BR" sz="1200" dirty="0" smtClean="0">
                <a:solidFill>
                  <a:schemeClr val="accent1"/>
                </a:solidFill>
              </a:rPr>
              <a:t>: IPEA</a:t>
            </a:r>
            <a:endParaRPr lang="pt-BR" sz="1200" dirty="0">
              <a:solidFill>
                <a:schemeClr val="accent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8903271" y="4182212"/>
            <a:ext cx="9298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rgbClr val="E2AC00"/>
                </a:solidFill>
              </a:rPr>
              <a:t>44,2%</a:t>
            </a:r>
            <a:endParaRPr lang="pt-BR" sz="1400" b="1" dirty="0">
              <a:solidFill>
                <a:srgbClr val="E2AC0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100268" y="4489989"/>
            <a:ext cx="9298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rgbClr val="92D050"/>
                </a:solidFill>
              </a:rPr>
              <a:t>43,7%</a:t>
            </a:r>
            <a:endParaRPr lang="pt-BR" sz="1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02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02336" y="2194560"/>
            <a:ext cx="11208472" cy="4133087"/>
          </a:xfrm>
          <a:prstGeom prst="rect">
            <a:avLst/>
          </a:prstGeom>
        </p:spPr>
        <p:txBody>
          <a:bodyPr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altLang="pt-BR" b="1" dirty="0">
                <a:solidFill>
                  <a:schemeClr val="tx1"/>
                </a:solidFill>
              </a:rPr>
              <a:t>População economicamente ativa </a:t>
            </a:r>
            <a:r>
              <a:rPr lang="pt-BR" altLang="pt-BR" dirty="0">
                <a:solidFill>
                  <a:schemeClr val="tx1"/>
                </a:solidFill>
              </a:rPr>
              <a:t>feminina é </a:t>
            </a:r>
            <a:r>
              <a:rPr lang="pt-BR" altLang="pt-BR" b="1" dirty="0">
                <a:solidFill>
                  <a:schemeClr val="tx1"/>
                </a:solidFill>
              </a:rPr>
              <a:t>menor </a:t>
            </a:r>
          </a:p>
          <a:p>
            <a:pPr algn="just"/>
            <a:r>
              <a:rPr lang="pt-BR" altLang="pt-BR" b="1" dirty="0">
                <a:solidFill>
                  <a:schemeClr val="tx1"/>
                </a:solidFill>
              </a:rPr>
              <a:t>Rendimentos </a:t>
            </a:r>
            <a:r>
              <a:rPr lang="pt-BR" altLang="pt-BR" dirty="0">
                <a:solidFill>
                  <a:schemeClr val="tx1"/>
                </a:solidFill>
              </a:rPr>
              <a:t>médios das mulheres são </a:t>
            </a:r>
            <a:r>
              <a:rPr lang="pt-BR" altLang="pt-BR" b="1" dirty="0">
                <a:solidFill>
                  <a:schemeClr val="tx1"/>
                </a:solidFill>
              </a:rPr>
              <a:t>menores</a:t>
            </a:r>
          </a:p>
          <a:p>
            <a:pPr algn="just"/>
            <a:r>
              <a:rPr lang="pt-BR" altLang="pt-BR" b="1" dirty="0">
                <a:solidFill>
                  <a:schemeClr val="tx1"/>
                </a:solidFill>
              </a:rPr>
              <a:t>Permanência </a:t>
            </a:r>
            <a:r>
              <a:rPr lang="pt-BR" altLang="pt-BR" dirty="0">
                <a:solidFill>
                  <a:schemeClr val="tx1"/>
                </a:solidFill>
              </a:rPr>
              <a:t>das mulheres </a:t>
            </a:r>
            <a:r>
              <a:rPr lang="pt-BR" altLang="pt-BR" b="1" dirty="0">
                <a:solidFill>
                  <a:schemeClr val="tx1"/>
                </a:solidFill>
              </a:rPr>
              <a:t>no mercado de trabalho formal é </a:t>
            </a:r>
            <a:r>
              <a:rPr lang="pt-BR" altLang="pt-BR" b="1" dirty="0" smtClean="0">
                <a:solidFill>
                  <a:schemeClr val="tx1"/>
                </a:solidFill>
              </a:rPr>
              <a:t>menor</a:t>
            </a:r>
          </a:p>
          <a:p>
            <a:pPr lvl="1" algn="just"/>
            <a:r>
              <a:rPr lang="pt-BR" altLang="pt-BR" dirty="0" smtClean="0">
                <a:solidFill>
                  <a:schemeClr val="tx1"/>
                </a:solidFill>
              </a:rPr>
              <a:t>Em </a:t>
            </a:r>
            <a:r>
              <a:rPr lang="pt-BR" altLang="pt-BR" dirty="0">
                <a:solidFill>
                  <a:schemeClr val="tx1"/>
                </a:solidFill>
              </a:rPr>
              <a:t>média 37 meses no mesmo trabalho, período inferior ao dos homens, que é de </a:t>
            </a:r>
            <a:r>
              <a:rPr lang="pt-BR" altLang="pt-BR" dirty="0" smtClean="0">
                <a:solidFill>
                  <a:schemeClr val="tx1"/>
                </a:solidFill>
              </a:rPr>
              <a:t>42 </a:t>
            </a:r>
            <a:r>
              <a:rPr lang="pt-BR" altLang="pt-BR" dirty="0">
                <a:solidFill>
                  <a:schemeClr val="tx1"/>
                </a:solidFill>
              </a:rPr>
              <a:t>meses (</a:t>
            </a:r>
            <a:r>
              <a:rPr lang="pt-BR" altLang="pt-BR" dirty="0" err="1">
                <a:solidFill>
                  <a:schemeClr val="tx1"/>
                </a:solidFill>
              </a:rPr>
              <a:t>Rais</a:t>
            </a:r>
            <a:r>
              <a:rPr lang="pt-BR" altLang="pt-BR" dirty="0">
                <a:solidFill>
                  <a:schemeClr val="tx1"/>
                </a:solidFill>
              </a:rPr>
              <a:t> 2014). </a:t>
            </a:r>
            <a:endParaRPr lang="pt-BR" altLang="pt-BR" dirty="0" smtClean="0">
              <a:solidFill>
                <a:schemeClr val="tx1"/>
              </a:solidFill>
            </a:endParaRPr>
          </a:p>
          <a:p>
            <a:pPr lvl="1" algn="just"/>
            <a:r>
              <a:rPr lang="pt-BR" altLang="pt-BR" dirty="0" smtClean="0">
                <a:solidFill>
                  <a:schemeClr val="tx1"/>
                </a:solidFill>
              </a:rPr>
              <a:t>Isso </a:t>
            </a:r>
            <a:r>
              <a:rPr lang="pt-BR" altLang="pt-BR" dirty="0">
                <a:solidFill>
                  <a:schemeClr val="tx1"/>
                </a:solidFill>
              </a:rPr>
              <a:t>se relaciona, entre outros fatores, à ausência de equipamentos públicos como creches e instituições para cuidados com idosos e enfermos</a:t>
            </a:r>
          </a:p>
          <a:p>
            <a:pPr algn="just"/>
            <a:r>
              <a:rPr lang="pt-BR" altLang="pt-BR" dirty="0">
                <a:solidFill>
                  <a:schemeClr val="tx1"/>
                </a:solidFill>
              </a:rPr>
              <a:t>As mulheres têm </a:t>
            </a:r>
            <a:r>
              <a:rPr lang="pt-BR" altLang="pt-BR" b="1" dirty="0">
                <a:solidFill>
                  <a:schemeClr val="tx1"/>
                </a:solidFill>
              </a:rPr>
              <a:t>ocupações mais vulneráveis</a:t>
            </a:r>
            <a:r>
              <a:rPr lang="pt-BR" altLang="pt-BR" dirty="0">
                <a:solidFill>
                  <a:schemeClr val="tx1"/>
                </a:solidFill>
              </a:rPr>
              <a:t>, com baixos rendimentos, </a:t>
            </a:r>
            <a:r>
              <a:rPr lang="pt-BR" altLang="pt-BR" b="1" dirty="0">
                <a:solidFill>
                  <a:schemeClr val="tx1"/>
                </a:solidFill>
              </a:rPr>
              <a:t>maior rotatividade e menor qualificação</a:t>
            </a:r>
          </a:p>
          <a:p>
            <a:pPr algn="just"/>
            <a:r>
              <a:rPr lang="pt-BR" altLang="pt-BR" dirty="0">
                <a:solidFill>
                  <a:schemeClr val="tx1"/>
                </a:solidFill>
              </a:rPr>
              <a:t>A chamada “</a:t>
            </a:r>
            <a:r>
              <a:rPr lang="pt-BR" altLang="pt-BR" b="1" dirty="0">
                <a:solidFill>
                  <a:schemeClr val="tx1"/>
                </a:solidFill>
              </a:rPr>
              <a:t>dupla jornada</a:t>
            </a:r>
            <a:r>
              <a:rPr lang="pt-BR" altLang="pt-BR" dirty="0">
                <a:solidFill>
                  <a:schemeClr val="tx1"/>
                </a:solidFill>
              </a:rPr>
              <a:t>” limita as possibilidades de ascensão profissional das mulheres e, com isso, a elevação da sua remuneração</a:t>
            </a:r>
          </a:p>
          <a:p>
            <a:pPr algn="just"/>
            <a:r>
              <a:rPr lang="pt-BR" altLang="pt-BR" dirty="0">
                <a:solidFill>
                  <a:schemeClr val="tx1"/>
                </a:solidFill>
              </a:rPr>
              <a:t>Como </a:t>
            </a:r>
            <a:r>
              <a:rPr lang="pt-BR" altLang="pt-BR" b="1" dirty="0">
                <a:solidFill>
                  <a:schemeClr val="tx1"/>
                </a:solidFill>
              </a:rPr>
              <a:t>têm menor poder de </a:t>
            </a:r>
            <a:r>
              <a:rPr lang="pt-BR" altLang="pt-BR" b="1" dirty="0" smtClean="0">
                <a:solidFill>
                  <a:schemeClr val="tx1"/>
                </a:solidFill>
              </a:rPr>
              <a:t>contribuição</a:t>
            </a:r>
            <a:r>
              <a:rPr lang="pt-BR" altLang="pt-BR" dirty="0" smtClean="0">
                <a:solidFill>
                  <a:schemeClr val="tx1"/>
                </a:solidFill>
              </a:rPr>
              <a:t>, as </a:t>
            </a:r>
            <a:r>
              <a:rPr lang="pt-BR" altLang="pt-BR" dirty="0">
                <a:solidFill>
                  <a:schemeClr val="tx1"/>
                </a:solidFill>
              </a:rPr>
              <a:t>mulheres recebem um </a:t>
            </a:r>
            <a:r>
              <a:rPr lang="pt-BR" altLang="pt-BR" b="1" dirty="0">
                <a:solidFill>
                  <a:schemeClr val="tx1"/>
                </a:solidFill>
              </a:rPr>
              <a:t>benefício médio </a:t>
            </a:r>
            <a:r>
              <a:rPr lang="pt-BR" altLang="pt-BR" b="1" dirty="0" smtClean="0">
                <a:solidFill>
                  <a:schemeClr val="tx1"/>
                </a:solidFill>
              </a:rPr>
              <a:t>menor</a:t>
            </a:r>
            <a:r>
              <a:rPr lang="pt-BR" altLang="pt-BR" dirty="0" smtClean="0">
                <a:solidFill>
                  <a:schemeClr val="tx1"/>
                </a:solidFill>
              </a:rPr>
              <a:t>.</a:t>
            </a:r>
            <a:endParaRPr lang="pt-BR" altLang="pt-BR" dirty="0">
              <a:solidFill>
                <a:schemeClr val="tx1"/>
              </a:solidFill>
            </a:endParaRP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altLang="pt-BR" sz="2500" dirty="0"/>
              <a:t>Desigualdade de gênero no mercado de trabalho reduz a capacidade contributiva das mulheres para a Previdência Social</a:t>
            </a:r>
            <a:endParaRPr lang="pt-BR" sz="2500" dirty="0"/>
          </a:p>
        </p:txBody>
      </p:sp>
    </p:spTree>
    <p:extLst>
      <p:ext uri="{BB962C8B-B14F-4D97-AF65-F5344CB8AC3E}">
        <p14:creationId xmlns:p14="http://schemas.microsoft.com/office/powerpoint/2010/main" val="330547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701675"/>
            <a:ext cx="11029950" cy="1014413"/>
          </a:xfrm>
        </p:spPr>
        <p:txBody>
          <a:bodyPr>
            <a:normAutofit fontScale="90000"/>
          </a:bodyPr>
          <a:lstStyle/>
          <a:p>
            <a:r>
              <a:rPr lang="pt-BR" altLang="pt-BR" dirty="0"/>
              <a:t>Desigualdade de gênero no mercado de trabalho reduz a capacidade contributiva das mulheres para a Previdência Social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3"/>
          <a:srcRect t="2185" r="1151" b="8478"/>
          <a:stretch/>
        </p:blipFill>
        <p:spPr>
          <a:xfrm>
            <a:off x="1714480" y="2768410"/>
            <a:ext cx="8763039" cy="2989842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412382" y="1354053"/>
            <a:ext cx="114094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6000" indent="-306000" algn="just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pt-BR" sz="1600" dirty="0" smtClean="0">
                <a:solidFill>
                  <a:schemeClr val="tx2"/>
                </a:solidFill>
              </a:rPr>
              <a:t>Entre 2010 </a:t>
            </a:r>
            <a:r>
              <a:rPr lang="pt-BR" sz="1600" dirty="0">
                <a:solidFill>
                  <a:schemeClr val="tx2"/>
                </a:solidFill>
              </a:rPr>
              <a:t>e 2012 foram localizadas 582 garantias voltadas à mulher </a:t>
            </a:r>
            <a:r>
              <a:rPr lang="pt-BR" sz="1600" dirty="0" smtClean="0">
                <a:solidFill>
                  <a:schemeClr val="tx2"/>
                </a:solidFill>
              </a:rPr>
              <a:t>trabalhadora:  aumento </a:t>
            </a:r>
            <a:r>
              <a:rPr lang="pt-BR" sz="1600" dirty="0">
                <a:solidFill>
                  <a:schemeClr val="tx2"/>
                </a:solidFill>
              </a:rPr>
              <a:t>no número de cláusulas sobre o tema em relação ao estudo anterior. </a:t>
            </a:r>
            <a:r>
              <a:rPr lang="pt-BR" sz="1600" dirty="0" smtClean="0">
                <a:solidFill>
                  <a:schemeClr val="tx2"/>
                </a:solidFill>
              </a:rPr>
              <a:t>Demonstra </a:t>
            </a:r>
            <a:r>
              <a:rPr lang="pt-BR" sz="1600" b="1" dirty="0" smtClean="0">
                <a:solidFill>
                  <a:schemeClr val="tx2"/>
                </a:solidFill>
              </a:rPr>
              <a:t>o aumento </a:t>
            </a:r>
            <a:r>
              <a:rPr lang="pt-BR" sz="1600" b="1" dirty="0">
                <a:solidFill>
                  <a:schemeClr val="tx2"/>
                </a:solidFill>
              </a:rPr>
              <a:t>da importância das questões de gênero nas negociações coletivas brasileiras, fruto, em grande medida, da </a:t>
            </a:r>
            <a:r>
              <a:rPr lang="pt-BR" sz="1600" b="1" u="sng" dirty="0">
                <a:solidFill>
                  <a:schemeClr val="tx2"/>
                </a:solidFill>
              </a:rPr>
              <a:t>mobilização sindical </a:t>
            </a:r>
            <a:r>
              <a:rPr lang="pt-BR" sz="1600" b="1" dirty="0">
                <a:solidFill>
                  <a:schemeClr val="tx2"/>
                </a:solidFill>
              </a:rPr>
              <a:t>em torno da questão. </a:t>
            </a:r>
          </a:p>
        </p:txBody>
      </p:sp>
      <p:sp>
        <p:nvSpPr>
          <p:cNvPr id="7" name="Retângulo 6"/>
          <p:cNvSpPr/>
          <p:nvPr/>
        </p:nvSpPr>
        <p:spPr>
          <a:xfrm>
            <a:off x="502505" y="638780"/>
            <a:ext cx="113105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6000" indent="-306000" algn="just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pt-BR" sz="1600" dirty="0">
                <a:solidFill>
                  <a:schemeClr val="tx2"/>
                </a:solidFill>
              </a:rPr>
              <a:t>Dados do SACC _ DIEESE mostram que quase a totalidade das unidades de negociação (87) do painel original (90) negociou ao menos uma cláusula sobre </a:t>
            </a:r>
            <a:r>
              <a:rPr lang="pt-BR" sz="1600" dirty="0" smtClean="0">
                <a:solidFill>
                  <a:schemeClr val="tx2"/>
                </a:solidFill>
              </a:rPr>
              <a:t>equidade de gênero</a:t>
            </a:r>
            <a:endParaRPr lang="pt-BR" sz="1600" dirty="0">
              <a:solidFill>
                <a:schemeClr val="tx2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790831" y="2321434"/>
            <a:ext cx="96866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spcAft>
                <a:spcPts val="1200"/>
              </a:spcAft>
              <a:defRPr/>
            </a:pPr>
            <a:r>
              <a:rPr lang="pt-BR" sz="1400" b="1" dirty="0" smtClean="0">
                <a:solidFill>
                  <a:schemeClr val="accent1"/>
                </a:solidFill>
              </a:rPr>
              <a:t>Número e percentual de cláusulas relativas à equidade de gênero registradas no SACC DIEESE, por tema e período, 1993 - 2012</a:t>
            </a:r>
            <a:endParaRPr lang="pt-BR" sz="1400" dirty="0">
              <a:solidFill>
                <a:schemeClr val="accent1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726836" y="5829374"/>
            <a:ext cx="6663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chemeClr val="accent1"/>
                </a:solidFill>
              </a:rPr>
              <a:t>Fonte</a:t>
            </a:r>
            <a:r>
              <a:rPr lang="pt-BR" sz="1200" dirty="0" smtClean="0">
                <a:solidFill>
                  <a:schemeClr val="accent1"/>
                </a:solidFill>
              </a:rPr>
              <a:t>: DIEESE SACC – Sistema de Acompanhamento de Contratações Coletivas </a:t>
            </a:r>
            <a:endParaRPr lang="pt-BR" sz="1200" dirty="0">
              <a:solidFill>
                <a:schemeClr val="accent1"/>
              </a:solidFill>
            </a:endParaRPr>
          </a:p>
        </p:txBody>
      </p:sp>
      <p:sp>
        <p:nvSpPr>
          <p:cNvPr id="10" name="Elipse 9"/>
          <p:cNvSpPr/>
          <p:nvPr/>
        </p:nvSpPr>
        <p:spPr>
          <a:xfrm>
            <a:off x="9116291" y="5381566"/>
            <a:ext cx="789710" cy="41224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lipse 10"/>
          <p:cNvSpPr/>
          <p:nvPr/>
        </p:nvSpPr>
        <p:spPr>
          <a:xfrm>
            <a:off x="4142510" y="5381566"/>
            <a:ext cx="789710" cy="41224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5915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701675"/>
            <a:ext cx="11029950" cy="1014413"/>
          </a:xfrm>
        </p:spPr>
        <p:txBody>
          <a:bodyPr>
            <a:normAutofit fontScale="90000"/>
          </a:bodyPr>
          <a:lstStyle/>
          <a:p>
            <a:r>
              <a:rPr lang="pt-BR" altLang="pt-BR" dirty="0"/>
              <a:t>Desigualdade de gênero no mercado de trabalho reduz a capacidade contributiva das mulheres para a Previdência Social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685800" y="701675"/>
            <a:ext cx="10662558" cy="595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6000" indent="-306000" algn="just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pt-BR" dirty="0" smtClean="0"/>
              <a:t>As políticas sociais das últimas duas décadas voltadas para a redução da pobreza e das desigualdades sociais tiveram grande impacto na vida das mulheres, especialmente, mulheres negras por estarem numa situação de mais vulnerabilidade.</a:t>
            </a:r>
          </a:p>
          <a:p>
            <a:pPr marL="306000" indent="-306000" algn="just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pt-BR" dirty="0" smtClean="0"/>
              <a:t>O Programa Bolsa Família(2003) reduziu de 25,5% para 2,5% a extrema pobreza. Em 2014, do total que recebiam o </a:t>
            </a:r>
            <a:r>
              <a:rPr lang="pt-BR" b="1" dirty="0" smtClean="0"/>
              <a:t>Bolsa Família, 93% dos domicílios eram chefiados por mulheres.</a:t>
            </a:r>
          </a:p>
          <a:p>
            <a:pPr marL="306000" indent="-306000" algn="just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pt-BR" dirty="0" smtClean="0"/>
              <a:t>Em 2011 foi instituído o Programa Brasil Sem Miséria</a:t>
            </a:r>
            <a:r>
              <a:rPr lang="pt-BR" b="1" dirty="0"/>
              <a:t> </a:t>
            </a:r>
            <a:r>
              <a:rPr lang="pt-BR" dirty="0" smtClean="0"/>
              <a:t>(garantia de renda, acesso a serviços, inclusão produtiva):</a:t>
            </a:r>
          </a:p>
          <a:p>
            <a:pPr lvl="1" algn="just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</a:pPr>
            <a:r>
              <a:rPr lang="pt-BR" sz="1600" b="1" dirty="0" smtClean="0">
                <a:solidFill>
                  <a:schemeClr val="accent1"/>
                </a:solidFill>
              </a:rPr>
              <a:t>Entre 2011 e 2014:</a:t>
            </a:r>
          </a:p>
          <a:p>
            <a:pPr marL="763200" lvl="1" indent="-306000" algn="just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pt-BR" dirty="0" smtClean="0"/>
              <a:t>As </a:t>
            </a:r>
            <a:r>
              <a:rPr lang="pt-BR" b="1" dirty="0" smtClean="0"/>
              <a:t>mulheres</a:t>
            </a:r>
            <a:r>
              <a:rPr lang="pt-BR" dirty="0" smtClean="0"/>
              <a:t> representaram </a:t>
            </a:r>
            <a:r>
              <a:rPr lang="pt-BR" b="1" dirty="0" smtClean="0"/>
              <a:t>80% </a:t>
            </a:r>
            <a:r>
              <a:rPr lang="pt-BR" dirty="0" smtClean="0"/>
              <a:t>dos contratos firmados no </a:t>
            </a:r>
            <a:r>
              <a:rPr lang="pt-BR" b="1" dirty="0" smtClean="0"/>
              <a:t>Programa Minha Casa, Minha Vida.</a:t>
            </a:r>
            <a:endParaRPr lang="pt-BR" dirty="0" smtClean="0"/>
          </a:p>
          <a:p>
            <a:pPr marL="763200" lvl="1" indent="-306000" algn="just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pt-BR" b="1" dirty="0" smtClean="0"/>
              <a:t>PRONATEC</a:t>
            </a:r>
            <a:r>
              <a:rPr lang="pt-BR" dirty="0" smtClean="0"/>
              <a:t>: </a:t>
            </a:r>
            <a:r>
              <a:rPr lang="pt-BR" b="1" dirty="0" smtClean="0"/>
              <a:t>67%</a:t>
            </a:r>
            <a:r>
              <a:rPr lang="pt-BR" dirty="0" smtClean="0"/>
              <a:t> eram mulheres. Dessas, </a:t>
            </a:r>
            <a:r>
              <a:rPr lang="pt-BR" b="1" dirty="0" smtClean="0"/>
              <a:t>53% eram mulheres negras</a:t>
            </a:r>
            <a:r>
              <a:rPr lang="pt-BR" dirty="0" smtClean="0"/>
              <a:t>.</a:t>
            </a:r>
          </a:p>
          <a:p>
            <a:pPr marL="763200" lvl="1" indent="-306000" algn="just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pt-BR" dirty="0"/>
              <a:t>O </a:t>
            </a:r>
            <a:r>
              <a:rPr lang="pt-BR" b="1" dirty="0"/>
              <a:t>Programa Crescer </a:t>
            </a:r>
            <a:r>
              <a:rPr lang="pt-BR" dirty="0"/>
              <a:t>– </a:t>
            </a:r>
            <a:r>
              <a:rPr lang="pt-BR" dirty="0" smtClean="0"/>
              <a:t>empréstimos </a:t>
            </a:r>
            <a:r>
              <a:rPr lang="pt-BR" dirty="0"/>
              <a:t>a juros reduzidos – </a:t>
            </a:r>
            <a:r>
              <a:rPr lang="pt-BR" b="1" dirty="0"/>
              <a:t>73% eram mulheres </a:t>
            </a:r>
            <a:r>
              <a:rPr lang="pt-BR" dirty="0"/>
              <a:t>e 75% beneficiárias do Bolsa Família (</a:t>
            </a:r>
            <a:r>
              <a:rPr lang="pt-BR" dirty="0" smtClean="0"/>
              <a:t>2012-2014)</a:t>
            </a:r>
          </a:p>
          <a:p>
            <a:pPr marL="763200" lvl="1" indent="-306000" algn="just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pt-BR" dirty="0"/>
              <a:t>Programa </a:t>
            </a:r>
            <a:r>
              <a:rPr lang="pt-BR" b="1" dirty="0"/>
              <a:t>Água para Todos</a:t>
            </a:r>
            <a:r>
              <a:rPr lang="pt-BR" dirty="0"/>
              <a:t> – </a:t>
            </a:r>
            <a:r>
              <a:rPr lang="pt-BR" b="1" dirty="0"/>
              <a:t>mulheres representavam 74</a:t>
            </a:r>
            <a:r>
              <a:rPr lang="pt-BR" b="1" dirty="0" smtClean="0"/>
              <a:t>%</a:t>
            </a:r>
          </a:p>
          <a:p>
            <a:pPr marL="306000" lvl="1" indent="-306000" algn="just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pt-BR" b="1" dirty="0"/>
              <a:t>Valorização do SM</a:t>
            </a:r>
            <a:r>
              <a:rPr lang="pt-BR" dirty="0"/>
              <a:t>, </a:t>
            </a:r>
            <a:r>
              <a:rPr lang="pt-BR" dirty="0" smtClean="0"/>
              <a:t>que entre 2002 e 2016 cresceu 77% em termos reais beneficiou </a:t>
            </a:r>
            <a:r>
              <a:rPr lang="pt-BR" dirty="0"/>
              <a:t>sobremaneira às mulheres (aprox. 29% das mulheres recebiam até 1 SM, especialmente domésticas e mulheres negras). </a:t>
            </a:r>
          </a:p>
          <a:p>
            <a:pPr marL="763200" lvl="1" indent="-306000" algn="just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00482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modo de conclusão </a:t>
            </a:r>
            <a:br>
              <a:rPr lang="pt-BR" dirty="0" smtClean="0"/>
            </a:br>
            <a:r>
              <a:rPr lang="pt-BR" dirty="0" smtClean="0"/>
              <a:t>Para o debate....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150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74246" y="1014898"/>
            <a:ext cx="11029950" cy="5915891"/>
          </a:xfrm>
        </p:spPr>
        <p:txBody>
          <a:bodyPr>
            <a:noAutofit/>
          </a:bodyPr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Nas últimas décadas, o mercado de trabalho se caracterizou por uma recuperação, crescimento da formalização e dos rendimentos do trabalho, redução da pobreza e da desigualdade </a:t>
            </a:r>
            <a:r>
              <a:rPr lang="pt-BR" dirty="0" smtClean="0">
                <a:solidFill>
                  <a:schemeClr val="tx1"/>
                </a:solidFill>
              </a:rPr>
              <a:t>social. A </a:t>
            </a:r>
            <a:r>
              <a:rPr lang="pt-BR" dirty="0">
                <a:solidFill>
                  <a:schemeClr val="tx1"/>
                </a:solidFill>
              </a:rPr>
              <a:t>melhoria nesses indicadores é resultado de uma trajetória de </a:t>
            </a:r>
            <a:r>
              <a:rPr lang="pt-BR" b="1" dirty="0">
                <a:solidFill>
                  <a:schemeClr val="tx1"/>
                </a:solidFill>
              </a:rPr>
              <a:t>crescimento econômico </a:t>
            </a:r>
            <a:r>
              <a:rPr lang="pt-BR" dirty="0">
                <a:solidFill>
                  <a:schemeClr val="tx1"/>
                </a:solidFill>
              </a:rPr>
              <a:t>sustendo por </a:t>
            </a:r>
            <a:r>
              <a:rPr lang="pt-BR" b="1" dirty="0">
                <a:solidFill>
                  <a:schemeClr val="tx1"/>
                </a:solidFill>
              </a:rPr>
              <a:t>políticas </a:t>
            </a:r>
            <a:r>
              <a:rPr lang="pt-BR" b="1" dirty="0" smtClean="0">
                <a:solidFill>
                  <a:schemeClr val="tx1"/>
                </a:solidFill>
              </a:rPr>
              <a:t>públicas </a:t>
            </a:r>
            <a:r>
              <a:rPr lang="pt-BR" dirty="0" smtClean="0">
                <a:solidFill>
                  <a:schemeClr val="tx1"/>
                </a:solidFill>
              </a:rPr>
              <a:t>e </a:t>
            </a:r>
            <a:r>
              <a:rPr lang="pt-BR" dirty="0">
                <a:solidFill>
                  <a:schemeClr val="tx1"/>
                </a:solidFill>
              </a:rPr>
              <a:t>programas voltados para a redução das </a:t>
            </a:r>
            <a:r>
              <a:rPr lang="pt-BR" dirty="0" smtClean="0">
                <a:solidFill>
                  <a:schemeClr val="tx1"/>
                </a:solidFill>
              </a:rPr>
              <a:t>desigualdades, assim como pela política de valorização do SM. </a:t>
            </a:r>
          </a:p>
          <a:p>
            <a:pPr algn="just"/>
            <a:endParaRPr lang="pt-BR" sz="900" dirty="0">
              <a:solidFill>
                <a:schemeClr val="tx1"/>
              </a:solidFill>
            </a:endParaRPr>
          </a:p>
          <a:p>
            <a:pPr marL="306000" lvl="1" algn="just"/>
            <a:r>
              <a:rPr lang="pt-BR" sz="1800" b="1" dirty="0">
                <a:solidFill>
                  <a:schemeClr val="tx1"/>
                </a:solidFill>
              </a:rPr>
              <a:t>As mulheres</a:t>
            </a:r>
            <a:r>
              <a:rPr lang="pt-BR" sz="1800" dirty="0">
                <a:solidFill>
                  <a:schemeClr val="tx1"/>
                </a:solidFill>
              </a:rPr>
              <a:t>, por serem maioria da população e por estarem inseridas nas formas mais precárias de trabalho foram as principais </a:t>
            </a:r>
            <a:r>
              <a:rPr lang="pt-BR" sz="1800" b="1" dirty="0">
                <a:solidFill>
                  <a:schemeClr val="tx1"/>
                </a:solidFill>
              </a:rPr>
              <a:t>beneficiarias</a:t>
            </a:r>
            <a:r>
              <a:rPr lang="pt-BR" sz="1800" dirty="0">
                <a:solidFill>
                  <a:schemeClr val="tx1"/>
                </a:solidFill>
              </a:rPr>
              <a:t> e protagonistas destas mudanças. </a:t>
            </a:r>
            <a:r>
              <a:rPr lang="pt-BR" sz="1800" b="1" dirty="0">
                <a:solidFill>
                  <a:schemeClr val="tx1"/>
                </a:solidFill>
              </a:rPr>
              <a:t>No entanto, também são as que podem ser mais afetadas pela queda dos empregos e rendimentos, que em 2014 começou a se tornar nítida</a:t>
            </a:r>
            <a:r>
              <a:rPr lang="pt-BR" sz="1800" dirty="0">
                <a:solidFill>
                  <a:schemeClr val="tx1"/>
                </a:solidFill>
              </a:rPr>
              <a:t>. </a:t>
            </a:r>
            <a:endParaRPr lang="pt-BR" sz="1800" dirty="0" smtClean="0">
              <a:solidFill>
                <a:schemeClr val="tx1"/>
              </a:solidFill>
            </a:endParaRPr>
          </a:p>
          <a:p>
            <a:pPr marL="306000" lvl="1" algn="just"/>
            <a:endParaRPr lang="pt-BR" sz="900" dirty="0">
              <a:solidFill>
                <a:schemeClr val="tx1"/>
              </a:solidFill>
            </a:endParaRPr>
          </a:p>
          <a:p>
            <a:pPr marL="306000" lvl="1" algn="just">
              <a:defRPr/>
            </a:pPr>
            <a:r>
              <a:rPr lang="pt-BR" sz="1800" dirty="0" smtClean="0">
                <a:solidFill>
                  <a:schemeClr val="tx1"/>
                </a:solidFill>
              </a:rPr>
              <a:t>Os </a:t>
            </a:r>
            <a:r>
              <a:rPr lang="pt-BR" sz="1800" dirty="0">
                <a:solidFill>
                  <a:schemeClr val="tx1"/>
                </a:solidFill>
              </a:rPr>
              <a:t>indicadores mostram que o último período representou uma melhora nas formas de inserção das mulheres no mercado de </a:t>
            </a:r>
            <a:r>
              <a:rPr lang="pt-BR" sz="1800" dirty="0" smtClean="0">
                <a:solidFill>
                  <a:schemeClr val="tx1"/>
                </a:solidFill>
              </a:rPr>
              <a:t>trabalho (formalização), entretanto </a:t>
            </a:r>
            <a:r>
              <a:rPr lang="pt-BR" sz="1800" b="1" dirty="0" smtClean="0">
                <a:solidFill>
                  <a:schemeClr val="tx1"/>
                </a:solidFill>
              </a:rPr>
              <a:t>as  </a:t>
            </a:r>
            <a:r>
              <a:rPr lang="pt-BR" sz="1800" b="1" dirty="0">
                <a:solidFill>
                  <a:schemeClr val="tx1"/>
                </a:solidFill>
              </a:rPr>
              <a:t>mudanças não </a:t>
            </a:r>
            <a:r>
              <a:rPr lang="pt-BR" sz="1800" b="1" dirty="0" smtClean="0">
                <a:solidFill>
                  <a:schemeClr val="tx1"/>
                </a:solidFill>
              </a:rPr>
              <a:t>foram suficientes </a:t>
            </a:r>
            <a:r>
              <a:rPr lang="pt-BR" sz="1800" dirty="0">
                <a:solidFill>
                  <a:schemeClr val="tx1"/>
                </a:solidFill>
              </a:rPr>
              <a:t>para gerar um </a:t>
            </a:r>
            <a:r>
              <a:rPr lang="pt-BR" sz="1800" b="1" dirty="0">
                <a:solidFill>
                  <a:schemeClr val="tx1"/>
                </a:solidFill>
              </a:rPr>
              <a:t>cambio estrutural</a:t>
            </a:r>
            <a:r>
              <a:rPr lang="pt-BR" sz="1800" dirty="0">
                <a:solidFill>
                  <a:schemeClr val="tx1"/>
                </a:solidFill>
              </a:rPr>
              <a:t>. Ainda as mulheres têm menos oportunidades de participar no mercado de trabalho e – quando conseguem – muitas vezes têm de aceitar empregos de qualidade </a:t>
            </a:r>
            <a:r>
              <a:rPr lang="pt-BR" sz="1800" dirty="0" smtClean="0">
                <a:solidFill>
                  <a:schemeClr val="tx1"/>
                </a:solidFill>
              </a:rPr>
              <a:t>inferior.</a:t>
            </a:r>
          </a:p>
          <a:p>
            <a:pPr marL="306000" lvl="1" algn="just">
              <a:defRPr/>
            </a:pPr>
            <a:endParaRPr lang="pt-BR" sz="900" dirty="0">
              <a:solidFill>
                <a:schemeClr val="tx1"/>
              </a:solidFill>
            </a:endParaRPr>
          </a:p>
          <a:p>
            <a:pPr marL="306000" lvl="1" algn="just">
              <a:defRPr/>
            </a:pPr>
            <a:r>
              <a:rPr lang="pt-BR" sz="1800" dirty="0">
                <a:solidFill>
                  <a:schemeClr val="tx1"/>
                </a:solidFill>
              </a:rPr>
              <a:t>Em regra, </a:t>
            </a:r>
            <a:r>
              <a:rPr lang="pt-BR" sz="1800" b="1" dirty="0">
                <a:solidFill>
                  <a:schemeClr val="tx1"/>
                </a:solidFill>
              </a:rPr>
              <a:t>as mulheres permanecem em trabalhos precários e vulneráveis</a:t>
            </a:r>
            <a:r>
              <a:rPr lang="pt-BR" sz="1800" dirty="0">
                <a:solidFill>
                  <a:schemeClr val="tx1"/>
                </a:solidFill>
              </a:rPr>
              <a:t>, em setores já tradicionalmente por elas ocupados. Recebem </a:t>
            </a:r>
            <a:r>
              <a:rPr lang="pt-BR" sz="1800" b="1" dirty="0">
                <a:solidFill>
                  <a:schemeClr val="tx1"/>
                </a:solidFill>
              </a:rPr>
              <a:t>os piores salários </a:t>
            </a:r>
            <a:r>
              <a:rPr lang="pt-BR" sz="1800" dirty="0">
                <a:solidFill>
                  <a:schemeClr val="tx1"/>
                </a:solidFill>
              </a:rPr>
              <a:t>e possuem </a:t>
            </a:r>
            <a:r>
              <a:rPr lang="pt-BR" sz="1800" b="1" dirty="0">
                <a:solidFill>
                  <a:schemeClr val="tx1"/>
                </a:solidFill>
              </a:rPr>
              <a:t>jornadas </a:t>
            </a:r>
            <a:r>
              <a:rPr lang="pt-BR" sz="1800" b="1" dirty="0" smtClean="0">
                <a:solidFill>
                  <a:schemeClr val="tx1"/>
                </a:solidFill>
              </a:rPr>
              <a:t>extensas</a:t>
            </a:r>
            <a:r>
              <a:rPr lang="pt-BR" sz="1800" dirty="0" smtClean="0">
                <a:solidFill>
                  <a:schemeClr val="tx1"/>
                </a:solidFill>
              </a:rPr>
              <a:t> (acumulação </a:t>
            </a:r>
            <a:r>
              <a:rPr lang="pt-BR" sz="1800" dirty="0">
                <a:solidFill>
                  <a:schemeClr val="tx1"/>
                </a:solidFill>
              </a:rPr>
              <a:t>do trabalho remunerado </a:t>
            </a:r>
            <a:r>
              <a:rPr lang="pt-BR" sz="1800" dirty="0" smtClean="0">
                <a:solidFill>
                  <a:schemeClr val="tx1"/>
                </a:solidFill>
              </a:rPr>
              <a:t>e os </a:t>
            </a:r>
            <a:r>
              <a:rPr lang="pt-BR" sz="1800" dirty="0">
                <a:solidFill>
                  <a:schemeClr val="tx1"/>
                </a:solidFill>
              </a:rPr>
              <a:t>serviços de </a:t>
            </a:r>
            <a:r>
              <a:rPr lang="pt-BR" sz="1800" dirty="0" smtClean="0">
                <a:solidFill>
                  <a:schemeClr val="tx1"/>
                </a:solidFill>
              </a:rPr>
              <a:t>cuidados).</a:t>
            </a:r>
            <a:endParaRPr lang="pt-BR" sz="1800" b="1" dirty="0">
              <a:solidFill>
                <a:schemeClr val="tx1"/>
              </a:solidFill>
            </a:endParaRPr>
          </a:p>
          <a:p>
            <a:pPr marL="306000" lvl="1" algn="just">
              <a:defRPr/>
            </a:pPr>
            <a:endParaRPr lang="pt-BR" sz="1800" dirty="0" smtClean="0">
              <a:solidFill>
                <a:schemeClr val="tx1"/>
              </a:solidFill>
            </a:endParaRPr>
          </a:p>
          <a:p>
            <a:pPr marL="306000" lvl="1" algn="just">
              <a:defRPr/>
            </a:pPr>
            <a:endParaRPr lang="pt-BR" sz="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46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365760" y="898902"/>
            <a:ext cx="11029950" cy="5737425"/>
          </a:xfrm>
        </p:spPr>
        <p:txBody>
          <a:bodyPr>
            <a:noAutofit/>
          </a:bodyPr>
          <a:lstStyle/>
          <a:p>
            <a:pPr marL="306000" lvl="1" algn="just">
              <a:defRPr/>
            </a:pPr>
            <a:r>
              <a:rPr lang="pt-BR" sz="1800" dirty="0">
                <a:solidFill>
                  <a:schemeClr val="tx1"/>
                </a:solidFill>
              </a:rPr>
              <a:t>Em relação </a:t>
            </a:r>
            <a:r>
              <a:rPr lang="pt-BR" sz="1800" b="1" dirty="0">
                <a:solidFill>
                  <a:schemeClr val="tx1"/>
                </a:solidFill>
              </a:rPr>
              <a:t>às desigualdades salariais estas se reduziram muito lentamente</a:t>
            </a:r>
            <a:r>
              <a:rPr lang="pt-BR" sz="1800" dirty="0">
                <a:solidFill>
                  <a:schemeClr val="tx1"/>
                </a:solidFill>
              </a:rPr>
              <a:t>. As mulheres com menor remuneração se aproximaram mais da remuneração masculina, enquanto que as de remuneração mais elevada o hiato é ainda maior. </a:t>
            </a:r>
          </a:p>
          <a:p>
            <a:pPr marL="306000" lvl="1" algn="just" fontAlgn="auto">
              <a:defRPr/>
            </a:pPr>
            <a:endParaRPr lang="pt-BR" sz="1800" dirty="0" smtClean="0">
              <a:solidFill>
                <a:schemeClr val="tx1"/>
              </a:solidFill>
            </a:endParaRPr>
          </a:p>
          <a:p>
            <a:pPr marL="306000" lvl="1" algn="just" fontAlgn="auto">
              <a:defRPr/>
            </a:pPr>
            <a:r>
              <a:rPr lang="pt-BR" sz="1800" dirty="0" smtClean="0">
                <a:solidFill>
                  <a:schemeClr val="tx1"/>
                </a:solidFill>
              </a:rPr>
              <a:t>Avançar </a:t>
            </a:r>
            <a:r>
              <a:rPr lang="pt-BR" sz="1800" dirty="0">
                <a:solidFill>
                  <a:schemeClr val="tx1"/>
                </a:solidFill>
              </a:rPr>
              <a:t>no </a:t>
            </a:r>
            <a:r>
              <a:rPr lang="pt-BR" sz="1800" b="1" dirty="0">
                <a:solidFill>
                  <a:schemeClr val="tx1"/>
                </a:solidFill>
              </a:rPr>
              <a:t>compartilhamento das </a:t>
            </a:r>
            <a:r>
              <a:rPr lang="pt-BR" sz="1800" b="1" dirty="0" smtClean="0">
                <a:solidFill>
                  <a:schemeClr val="tx1"/>
                </a:solidFill>
              </a:rPr>
              <a:t>tarefas do lar e de cuidados dos filhos</a:t>
            </a:r>
            <a:r>
              <a:rPr lang="pt-BR" sz="1800" dirty="0" smtClean="0">
                <a:solidFill>
                  <a:schemeClr val="tx1"/>
                </a:solidFill>
              </a:rPr>
              <a:t>, familiares </a:t>
            </a:r>
            <a:r>
              <a:rPr lang="pt-BR" sz="1800" dirty="0">
                <a:solidFill>
                  <a:schemeClr val="tx1"/>
                </a:solidFill>
              </a:rPr>
              <a:t>e alterar a estrutura produtiva, de forma que a produção </a:t>
            </a:r>
            <a:r>
              <a:rPr lang="pt-BR" sz="1800" b="1" dirty="0">
                <a:solidFill>
                  <a:schemeClr val="tx1"/>
                </a:solidFill>
              </a:rPr>
              <a:t>de </a:t>
            </a:r>
            <a:r>
              <a:rPr lang="pt-BR" sz="1800" b="1" dirty="0" smtClean="0">
                <a:solidFill>
                  <a:schemeClr val="tx1"/>
                </a:solidFill>
              </a:rPr>
              <a:t>serviços </a:t>
            </a:r>
            <a:r>
              <a:rPr lang="pt-BR" sz="1800" b="1" dirty="0">
                <a:solidFill>
                  <a:schemeClr val="tx1"/>
                </a:solidFill>
              </a:rPr>
              <a:t>públicos </a:t>
            </a:r>
            <a:r>
              <a:rPr lang="pt-BR" sz="1800" dirty="0">
                <a:solidFill>
                  <a:schemeClr val="tx1"/>
                </a:solidFill>
              </a:rPr>
              <a:t>seja prioridade </a:t>
            </a:r>
            <a:r>
              <a:rPr lang="pt-BR" sz="1800" b="1" dirty="0">
                <a:solidFill>
                  <a:schemeClr val="tx1"/>
                </a:solidFill>
              </a:rPr>
              <a:t>para liberar as mulheres da tarefa de </a:t>
            </a:r>
            <a:r>
              <a:rPr lang="pt-BR" sz="1800" b="1" dirty="0" smtClean="0">
                <a:solidFill>
                  <a:schemeClr val="tx1"/>
                </a:solidFill>
              </a:rPr>
              <a:t>cuidados</a:t>
            </a:r>
          </a:p>
          <a:p>
            <a:pPr marL="306000" lvl="1" algn="just" fontAlgn="auto">
              <a:defRPr/>
            </a:pPr>
            <a:endParaRPr lang="pt-BR" sz="1800" dirty="0">
              <a:solidFill>
                <a:schemeClr val="tx1"/>
              </a:solidFill>
            </a:endParaRPr>
          </a:p>
          <a:p>
            <a:pPr marL="306000" lvl="1" algn="just" fontAlgn="auto">
              <a:defRPr/>
            </a:pPr>
            <a:r>
              <a:rPr lang="pt-BR" sz="1800" dirty="0" smtClean="0">
                <a:solidFill>
                  <a:schemeClr val="tx1"/>
                </a:solidFill>
              </a:rPr>
              <a:t>Profunda </a:t>
            </a:r>
            <a:r>
              <a:rPr lang="pt-BR" sz="1800" dirty="0">
                <a:solidFill>
                  <a:schemeClr val="tx1"/>
                </a:solidFill>
              </a:rPr>
              <a:t>discussão sobre as propostas de equiparação da idade mínima para aposentadoria para homens e mulheres, tendo em vista as desigualdades existentes no mercado de trabalho e na vida privada familiar </a:t>
            </a:r>
            <a:endParaRPr lang="pt-BR" sz="1800" dirty="0" smtClean="0">
              <a:solidFill>
                <a:schemeClr val="tx1"/>
              </a:solidFill>
            </a:endParaRPr>
          </a:p>
          <a:p>
            <a:pPr marL="306000" lvl="1" algn="just" fontAlgn="auto">
              <a:defRPr/>
            </a:pPr>
            <a:endParaRPr lang="pt-BR" sz="1800" dirty="0">
              <a:solidFill>
                <a:schemeClr val="tx1"/>
              </a:solidFill>
            </a:endParaRPr>
          </a:p>
          <a:p>
            <a:pPr marL="306000" lvl="1" algn="just" fontAlgn="auto">
              <a:defRPr/>
            </a:pPr>
            <a:r>
              <a:rPr lang="pt-BR" sz="1800" dirty="0" smtClean="0">
                <a:solidFill>
                  <a:schemeClr val="tx1"/>
                </a:solidFill>
              </a:rPr>
              <a:t>Continuar fortalecendo a discussão e o contemplando as questões de gênero nas</a:t>
            </a:r>
            <a:r>
              <a:rPr lang="pt-BR" sz="1800" b="1" dirty="0" smtClean="0">
                <a:solidFill>
                  <a:schemeClr val="tx1"/>
                </a:solidFill>
              </a:rPr>
              <a:t> negociações coletivas, </a:t>
            </a:r>
            <a:r>
              <a:rPr lang="pt-BR" sz="1800" dirty="0" smtClean="0">
                <a:solidFill>
                  <a:schemeClr val="tx1"/>
                </a:solidFill>
              </a:rPr>
              <a:t>tentando abranger principalmente </a:t>
            </a:r>
            <a:r>
              <a:rPr lang="pt-BR" sz="1800" b="1" dirty="0" smtClean="0">
                <a:solidFill>
                  <a:schemeClr val="tx1"/>
                </a:solidFill>
              </a:rPr>
              <a:t>discriminação salarial, desequilíbrio entre funções sociais da mulher em relação aos cuidados do lar.</a:t>
            </a:r>
          </a:p>
          <a:p>
            <a:pPr marL="306000" lvl="1" algn="just" fontAlgn="auto">
              <a:defRPr/>
            </a:pPr>
            <a:endParaRPr lang="pt-BR" sz="1800" b="1" dirty="0">
              <a:solidFill>
                <a:schemeClr val="tx1"/>
              </a:solidFill>
            </a:endParaRPr>
          </a:p>
          <a:p>
            <a:pPr marL="306000" lvl="1" algn="just" fontAlgn="auto">
              <a:defRPr/>
            </a:pPr>
            <a:r>
              <a:rPr lang="pt-BR" sz="1800" dirty="0" smtClean="0">
                <a:solidFill>
                  <a:schemeClr val="tx1"/>
                </a:solidFill>
              </a:rPr>
              <a:t>Continuar </a:t>
            </a:r>
            <a:r>
              <a:rPr lang="pt-BR" sz="1800" b="1" dirty="0" smtClean="0">
                <a:solidFill>
                  <a:schemeClr val="tx1"/>
                </a:solidFill>
              </a:rPr>
              <a:t>fomentando as políticas públicas </a:t>
            </a:r>
            <a:r>
              <a:rPr lang="pt-BR" sz="1800" dirty="0" smtClean="0">
                <a:solidFill>
                  <a:schemeClr val="tx1"/>
                </a:solidFill>
              </a:rPr>
              <a:t>e de </a:t>
            </a:r>
            <a:r>
              <a:rPr lang="pt-BR" sz="1800" b="1" dirty="0" smtClean="0">
                <a:solidFill>
                  <a:schemeClr val="tx1"/>
                </a:solidFill>
              </a:rPr>
              <a:t>valorização do SM</a:t>
            </a:r>
          </a:p>
          <a:p>
            <a:pPr marL="306000" lvl="1" algn="just" fontAlgn="auto">
              <a:defRPr/>
            </a:pPr>
            <a:endParaRPr lang="pt-BR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99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Algumas 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5235" y="2092482"/>
            <a:ext cx="11029615" cy="3890851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A Pesquisa Nacional por Amostra de Domicílio (PNAD-IBGE) indicou que, em 2015, viviam no Brasil </a:t>
            </a:r>
            <a:r>
              <a:rPr lang="pt-BR" b="1" dirty="0">
                <a:solidFill>
                  <a:schemeClr val="tx1"/>
                </a:solidFill>
              </a:rPr>
              <a:t>105,4 milhões de mulheres</a:t>
            </a:r>
            <a:r>
              <a:rPr lang="pt-BR" dirty="0">
                <a:solidFill>
                  <a:schemeClr val="tx1"/>
                </a:solidFill>
              </a:rPr>
              <a:t>, equivalente a </a:t>
            </a:r>
            <a:r>
              <a:rPr lang="pt-BR" b="1" dirty="0" smtClean="0">
                <a:solidFill>
                  <a:schemeClr val="tx1"/>
                </a:solidFill>
              </a:rPr>
              <a:t>52% </a:t>
            </a:r>
            <a:r>
              <a:rPr lang="pt-BR" b="1" dirty="0">
                <a:solidFill>
                  <a:schemeClr val="tx1"/>
                </a:solidFill>
              </a:rPr>
              <a:t>da população</a:t>
            </a:r>
            <a:r>
              <a:rPr lang="pt-BR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pt-BR" dirty="0" smtClean="0">
                <a:solidFill>
                  <a:schemeClr val="tx1"/>
                </a:solidFill>
              </a:rPr>
              <a:t>Somos aproximadamente 6,5 milhões a mais que os homens.</a:t>
            </a:r>
          </a:p>
          <a:p>
            <a:pPr algn="just"/>
            <a:r>
              <a:rPr lang="pt-BR" dirty="0" smtClean="0">
                <a:solidFill>
                  <a:schemeClr val="tx1"/>
                </a:solidFill>
              </a:rPr>
              <a:t>Da População Economicamente Ativa (</a:t>
            </a:r>
            <a:r>
              <a:rPr lang="pt-BR" b="1" dirty="0" smtClean="0">
                <a:solidFill>
                  <a:schemeClr val="tx1"/>
                </a:solidFill>
              </a:rPr>
              <a:t>PEA</a:t>
            </a:r>
            <a:r>
              <a:rPr lang="pt-BR" dirty="0" smtClean="0">
                <a:solidFill>
                  <a:schemeClr val="tx1"/>
                </a:solidFill>
              </a:rPr>
              <a:t>) representamos </a:t>
            </a:r>
            <a:r>
              <a:rPr lang="pt-BR" b="1" dirty="0" smtClean="0">
                <a:solidFill>
                  <a:schemeClr val="tx1"/>
                </a:solidFill>
              </a:rPr>
              <a:t>44%</a:t>
            </a:r>
          </a:p>
          <a:p>
            <a:endParaRPr lang="pt-BR" dirty="0" smtClean="0">
              <a:solidFill>
                <a:schemeClr val="tx1"/>
              </a:solidFill>
            </a:endParaRP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grpSp>
        <p:nvGrpSpPr>
          <p:cNvPr id="7" name="Grupo 6"/>
          <p:cNvGrpSpPr/>
          <p:nvPr/>
        </p:nvGrpSpPr>
        <p:grpSpPr>
          <a:xfrm>
            <a:off x="6718852" y="3776869"/>
            <a:ext cx="5665304" cy="3073584"/>
            <a:chOff x="6341166" y="3776869"/>
            <a:chExt cx="5665304" cy="3073584"/>
          </a:xfrm>
        </p:grpSpPr>
        <p:graphicFrame>
          <p:nvGraphicFramePr>
            <p:cNvPr id="4" name="Gráfico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48302505"/>
                </p:ext>
              </p:extLst>
            </p:nvPr>
          </p:nvGraphicFramePr>
          <p:xfrm>
            <a:off x="6341166" y="3776869"/>
            <a:ext cx="5665304" cy="294198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5" name="CaixaDeTexto 4"/>
            <p:cNvSpPr txBox="1"/>
            <p:nvPr/>
          </p:nvSpPr>
          <p:spPr>
            <a:xfrm>
              <a:off x="8388626" y="3853242"/>
              <a:ext cx="21515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>
                  <a:solidFill>
                    <a:schemeClr val="accent1"/>
                  </a:solidFill>
                </a:rPr>
                <a:t>PEA por Gênero</a:t>
              </a:r>
              <a:endParaRPr lang="pt-BR" dirty="0">
                <a:solidFill>
                  <a:schemeClr val="accent1"/>
                </a:solidFill>
              </a:endParaRPr>
            </a:p>
          </p:txBody>
        </p:sp>
        <p:sp>
          <p:nvSpPr>
            <p:cNvPr id="6" name="CaixaDeTexto 5"/>
            <p:cNvSpPr txBox="1"/>
            <p:nvPr/>
          </p:nvSpPr>
          <p:spPr>
            <a:xfrm>
              <a:off x="7606747" y="6542676"/>
              <a:ext cx="41810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b="1" dirty="0" smtClean="0">
                  <a:solidFill>
                    <a:schemeClr val="accent1"/>
                  </a:solidFill>
                </a:rPr>
                <a:t>Fonte</a:t>
              </a:r>
              <a:r>
                <a:rPr lang="pt-BR" sz="1400" dirty="0" smtClean="0">
                  <a:solidFill>
                    <a:schemeClr val="accent1"/>
                  </a:solidFill>
                </a:rPr>
                <a:t>: PNAD, 2015. </a:t>
              </a:r>
              <a:r>
                <a:rPr lang="pt-BR" sz="1400" b="1" dirty="0" smtClean="0">
                  <a:solidFill>
                    <a:schemeClr val="accent1"/>
                  </a:solidFill>
                </a:rPr>
                <a:t>Elaboração: </a:t>
              </a:r>
              <a:r>
                <a:rPr lang="pt-BR" sz="1400" dirty="0" smtClean="0">
                  <a:solidFill>
                    <a:schemeClr val="accent1"/>
                  </a:solidFill>
                </a:rPr>
                <a:t>DIEESE</a:t>
              </a:r>
              <a:endParaRPr lang="pt-BR" sz="1400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476164" y="3321723"/>
            <a:ext cx="7016650" cy="31752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6000" lvl="1" algn="just">
              <a:lnSpc>
                <a:spcPct val="120000"/>
              </a:lnSpc>
              <a:defRPr/>
            </a:pPr>
            <a:r>
              <a:rPr lang="pt-BR" sz="1800" dirty="0">
                <a:solidFill>
                  <a:schemeClr val="tx1"/>
                </a:solidFill>
              </a:rPr>
              <a:t>A expectativa de vida </a:t>
            </a:r>
            <a:r>
              <a:rPr lang="pt-BR" sz="1800" dirty="0" smtClean="0">
                <a:solidFill>
                  <a:schemeClr val="tx1"/>
                </a:solidFill>
              </a:rPr>
              <a:t>vem aumentando </a:t>
            </a: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</a:rPr>
              <a:t>→</a:t>
            </a:r>
            <a:r>
              <a:rPr lang="pt-BR" sz="1800" dirty="0" smtClean="0">
                <a:solidFill>
                  <a:schemeClr val="tx1"/>
                </a:solidFill>
              </a:rPr>
              <a:t> 1980 </a:t>
            </a:r>
            <a:r>
              <a:rPr lang="pt-BR" sz="1800" dirty="0">
                <a:solidFill>
                  <a:schemeClr val="tx1"/>
                </a:solidFill>
              </a:rPr>
              <a:t>a mulher vivia, em média, até 65 </a:t>
            </a:r>
            <a:r>
              <a:rPr lang="pt-BR" sz="1800" dirty="0" smtClean="0">
                <a:solidFill>
                  <a:schemeClr val="tx1"/>
                </a:solidFill>
              </a:rPr>
              <a:t>anos. </a:t>
            </a:r>
            <a:r>
              <a:rPr lang="pt-BR" sz="1800" b="1" dirty="0" smtClean="0">
                <a:solidFill>
                  <a:schemeClr val="tx1"/>
                </a:solidFill>
              </a:rPr>
              <a:t>Em </a:t>
            </a:r>
            <a:r>
              <a:rPr lang="pt-BR" sz="1800" b="1" dirty="0">
                <a:solidFill>
                  <a:schemeClr val="tx1"/>
                </a:solidFill>
              </a:rPr>
              <a:t>2010, </a:t>
            </a:r>
            <a:r>
              <a:rPr lang="pt-BR" sz="1800" b="1" dirty="0" smtClean="0">
                <a:solidFill>
                  <a:schemeClr val="tx1"/>
                </a:solidFill>
              </a:rPr>
              <a:t>até 77 </a:t>
            </a:r>
            <a:r>
              <a:rPr lang="pt-BR" sz="1800" b="1" dirty="0">
                <a:solidFill>
                  <a:schemeClr val="tx1"/>
                </a:solidFill>
              </a:rPr>
              <a:t>anos </a:t>
            </a:r>
            <a:r>
              <a:rPr lang="pt-BR" sz="1200" dirty="0" smtClean="0">
                <a:solidFill>
                  <a:schemeClr val="tx1"/>
                </a:solidFill>
              </a:rPr>
              <a:t>(último </a:t>
            </a:r>
            <a:r>
              <a:rPr lang="pt-BR" sz="1200" dirty="0">
                <a:solidFill>
                  <a:schemeClr val="tx1"/>
                </a:solidFill>
              </a:rPr>
              <a:t>Censo Demográfico</a:t>
            </a:r>
            <a:r>
              <a:rPr lang="pt-BR" sz="1200" dirty="0" smtClean="0">
                <a:solidFill>
                  <a:schemeClr val="tx1"/>
                </a:solidFill>
              </a:rPr>
              <a:t>).</a:t>
            </a:r>
            <a:endParaRPr lang="pt-BR" sz="1200" dirty="0">
              <a:solidFill>
                <a:schemeClr val="tx1"/>
              </a:solidFill>
            </a:endParaRPr>
          </a:p>
          <a:p>
            <a:pPr marL="306000" lvl="1" algn="just">
              <a:lnSpc>
                <a:spcPct val="120000"/>
              </a:lnSpc>
              <a:defRPr/>
            </a:pPr>
            <a:r>
              <a:rPr lang="pt-BR" sz="1800" dirty="0" smtClean="0">
                <a:solidFill>
                  <a:schemeClr val="tx1"/>
                </a:solidFill>
              </a:rPr>
              <a:t>A maternidade vem sendo retardada. Em 2000 entre </a:t>
            </a:r>
            <a:r>
              <a:rPr lang="pt-BR" sz="1800" dirty="0">
                <a:solidFill>
                  <a:schemeClr val="tx1"/>
                </a:solidFill>
              </a:rPr>
              <a:t>as jovens </a:t>
            </a:r>
            <a:r>
              <a:rPr lang="pt-BR" sz="1800" dirty="0" smtClean="0">
                <a:solidFill>
                  <a:schemeClr val="tx1"/>
                </a:solidFill>
              </a:rPr>
              <a:t>adultas 25 </a:t>
            </a:r>
            <a:r>
              <a:rPr lang="pt-BR" sz="1800" dirty="0">
                <a:solidFill>
                  <a:schemeClr val="tx1"/>
                </a:solidFill>
              </a:rPr>
              <a:t>e 29 anos</a:t>
            </a:r>
            <a:r>
              <a:rPr lang="pt-BR" sz="1800" dirty="0" smtClean="0">
                <a:solidFill>
                  <a:schemeClr val="tx1"/>
                </a:solidFill>
              </a:rPr>
              <a:t>, 69% tinham filhos. </a:t>
            </a:r>
            <a:r>
              <a:rPr lang="pt-BR" sz="1800" dirty="0">
                <a:solidFill>
                  <a:schemeClr val="tx1"/>
                </a:solidFill>
              </a:rPr>
              <a:t>E</a:t>
            </a:r>
            <a:r>
              <a:rPr lang="pt-BR" sz="1800" dirty="0" smtClean="0">
                <a:solidFill>
                  <a:schemeClr val="tx1"/>
                </a:solidFill>
              </a:rPr>
              <a:t>m </a:t>
            </a:r>
            <a:r>
              <a:rPr lang="pt-BR" sz="1800" dirty="0">
                <a:solidFill>
                  <a:schemeClr val="tx1"/>
                </a:solidFill>
              </a:rPr>
              <a:t>2010 esta proporção caiu para </a:t>
            </a:r>
            <a:r>
              <a:rPr lang="pt-BR" sz="1800" dirty="0" smtClean="0">
                <a:solidFill>
                  <a:schemeClr val="tx1"/>
                </a:solidFill>
              </a:rPr>
              <a:t>60%.</a:t>
            </a:r>
            <a:endParaRPr lang="pt-BR" sz="1800" dirty="0">
              <a:solidFill>
                <a:schemeClr val="tx1"/>
              </a:solidFill>
            </a:endParaRPr>
          </a:p>
          <a:p>
            <a:pPr marL="306000" lvl="1" algn="just">
              <a:lnSpc>
                <a:spcPct val="120000"/>
              </a:lnSpc>
              <a:defRPr/>
            </a:pPr>
            <a:r>
              <a:rPr lang="pt-BR" sz="1800" dirty="0">
                <a:solidFill>
                  <a:schemeClr val="tx1"/>
                </a:solidFill>
              </a:rPr>
              <a:t>Entre os eleitores, </a:t>
            </a:r>
            <a:r>
              <a:rPr lang="pt-BR" sz="1800" dirty="0" smtClean="0">
                <a:solidFill>
                  <a:schemeClr val="tx1"/>
                </a:solidFill>
              </a:rPr>
              <a:t>também somos maioria </a:t>
            </a:r>
            <a:r>
              <a:rPr lang="pt-BR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→</a:t>
            </a:r>
            <a:r>
              <a:rPr lang="pt-BR" sz="1800" dirty="0" smtClean="0">
                <a:solidFill>
                  <a:schemeClr val="tx1"/>
                </a:solidFill>
              </a:rPr>
              <a:t> </a:t>
            </a:r>
            <a:r>
              <a:rPr lang="pt-BR" sz="1800" b="1" dirty="0" smtClean="0">
                <a:solidFill>
                  <a:schemeClr val="tx1"/>
                </a:solidFill>
              </a:rPr>
              <a:t>77,5 milhões eleitoras </a:t>
            </a:r>
            <a:r>
              <a:rPr lang="pt-BR" sz="1800" dirty="0" smtClean="0">
                <a:solidFill>
                  <a:schemeClr val="tx1"/>
                </a:solidFill>
              </a:rPr>
              <a:t>x 68.2 milhões eleitores </a:t>
            </a:r>
            <a:r>
              <a:rPr lang="pt-BR" sz="1800" dirty="0">
                <a:solidFill>
                  <a:schemeClr val="tx1"/>
                </a:solidFill>
              </a:rPr>
              <a:t>do sexo </a:t>
            </a:r>
            <a:r>
              <a:rPr lang="pt-BR" sz="1800" dirty="0" smtClean="0">
                <a:solidFill>
                  <a:schemeClr val="tx1"/>
                </a:solidFill>
              </a:rPr>
              <a:t>masculino</a:t>
            </a:r>
            <a:r>
              <a:rPr lang="pt-BR" sz="1800" dirty="0">
                <a:solidFill>
                  <a:schemeClr val="tx1"/>
                </a:solidFill>
              </a:rPr>
              <a:t> </a:t>
            </a:r>
            <a:r>
              <a:rPr lang="pt-BR" sz="1200" dirty="0" smtClean="0">
                <a:solidFill>
                  <a:schemeClr val="tx1"/>
                </a:solidFill>
              </a:rPr>
              <a:t>(TSE registro eleições 2014) </a:t>
            </a:r>
            <a:endParaRPr lang="pt-B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82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339056" y="355525"/>
            <a:ext cx="11362164" cy="1612760"/>
          </a:xfrm>
        </p:spPr>
        <p:txBody>
          <a:bodyPr>
            <a:normAutofit/>
          </a:bodyPr>
          <a:lstStyle/>
          <a:p>
            <a:r>
              <a:rPr lang="pt-BR" dirty="0" smtClean="0"/>
              <a:t>A </a:t>
            </a:r>
            <a:r>
              <a:rPr lang="pt-BR" dirty="0"/>
              <a:t>trajetória </a:t>
            </a:r>
            <a:r>
              <a:rPr lang="pt-BR" dirty="0" smtClean="0"/>
              <a:t>da queda na </a:t>
            </a:r>
            <a:r>
              <a:rPr lang="pt-BR" dirty="0"/>
              <a:t>taxa de </a:t>
            </a:r>
            <a:r>
              <a:rPr lang="pt-BR" dirty="0" smtClean="0"/>
              <a:t>desemprego (2003 – 2013) está mostrando sinais de reversão. </a:t>
            </a:r>
          </a:p>
          <a:p>
            <a:r>
              <a:rPr lang="pt-BR" dirty="0" smtClean="0"/>
              <a:t>Preocupa na medida em que, </a:t>
            </a:r>
            <a:r>
              <a:rPr lang="pt-BR" dirty="0"/>
              <a:t>da massa de trabalhadores,</a:t>
            </a:r>
            <a:r>
              <a:rPr lang="pt-BR" dirty="0" smtClean="0"/>
              <a:t> as mulheres somos mais vulneráveis e propensas </a:t>
            </a:r>
            <a:r>
              <a:rPr lang="pt-BR" dirty="0"/>
              <a:t>a sentir primeiro os efeitos de uma conjuntura </a:t>
            </a:r>
            <a:r>
              <a:rPr lang="pt-BR" dirty="0" smtClean="0"/>
              <a:t>desfavorável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7249" y="2014780"/>
            <a:ext cx="6305777" cy="3784945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689674" y="6140687"/>
            <a:ext cx="110115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rgbClr val="B51317"/>
                </a:solidFill>
              </a:rPr>
              <a:t>D</a:t>
            </a:r>
            <a:r>
              <a:rPr lang="pt-BR" b="1" dirty="0" smtClean="0">
                <a:solidFill>
                  <a:srgbClr val="B51317"/>
                </a:solidFill>
              </a:rPr>
              <a:t>esafio: como fazer frente a essa </a:t>
            </a:r>
            <a:r>
              <a:rPr lang="pt-BR" b="1" dirty="0">
                <a:solidFill>
                  <a:srgbClr val="B51317"/>
                </a:solidFill>
              </a:rPr>
              <a:t>reversão e continuar diminuindo as desigualdades sociais, através do reforço e da ampliação </a:t>
            </a:r>
            <a:r>
              <a:rPr lang="pt-BR" b="1" dirty="0" smtClean="0">
                <a:solidFill>
                  <a:srgbClr val="B51317"/>
                </a:solidFill>
              </a:rPr>
              <a:t>das políticas públicas?</a:t>
            </a:r>
            <a:endParaRPr lang="pt-BR" dirty="0">
              <a:solidFill>
                <a:srgbClr val="B51317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158476" y="1776856"/>
            <a:ext cx="77233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spcAft>
                <a:spcPts val="1200"/>
              </a:spcAft>
              <a:defRPr/>
            </a:pPr>
            <a:r>
              <a:rPr lang="pt-BR" sz="1400" b="1" dirty="0">
                <a:solidFill>
                  <a:schemeClr val="accent1"/>
                </a:solidFill>
              </a:rPr>
              <a:t>Evolução da taxa de desocupação Brasil – Março de 2012 / Maio de 2016.</a:t>
            </a:r>
            <a:br>
              <a:rPr lang="pt-BR" sz="1400" b="1" dirty="0">
                <a:solidFill>
                  <a:schemeClr val="accent1"/>
                </a:solidFill>
              </a:rPr>
            </a:br>
            <a:endParaRPr lang="pt-BR" sz="1400" b="1" dirty="0">
              <a:solidFill>
                <a:schemeClr val="accent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861630" y="5723326"/>
            <a:ext cx="57480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/>
            <a:r>
              <a:rPr lang="pt-BR" sz="1200" dirty="0">
                <a:solidFill>
                  <a:schemeClr val="accent3"/>
                </a:solidFill>
              </a:rPr>
              <a:t>Fonte: IBGE / PNAD Contínua. Elaboração: DIEESE</a:t>
            </a:r>
          </a:p>
        </p:txBody>
      </p:sp>
    </p:spTree>
    <p:extLst>
      <p:ext uri="{BB962C8B-B14F-4D97-AF65-F5344CB8AC3E}">
        <p14:creationId xmlns:p14="http://schemas.microsoft.com/office/powerpoint/2010/main" val="133799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81191" y="803456"/>
            <a:ext cx="10993549" cy="1475013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 smtClean="0"/>
              <a:t>Obrigada pela atenção </a:t>
            </a:r>
            <a:endParaRPr lang="pt-BR" sz="4000" b="1" dirty="0"/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581194" y="2386959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Fiorella </a:t>
            </a:r>
            <a:r>
              <a:rPr lang="pt-BR" dirty="0" err="1" smtClean="0"/>
              <a:t>macchiavello</a:t>
            </a:r>
            <a:endParaRPr lang="pt-BR" dirty="0" smtClean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300" y="3427901"/>
            <a:ext cx="2964252" cy="2317507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4838683" y="2790605"/>
            <a:ext cx="27399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>
                <a:hlinkClick r:id="rId3"/>
              </a:rPr>
              <a:t>fiorella@dieese.org.br</a:t>
            </a:r>
            <a:r>
              <a:rPr lang="pt-BR" b="1" dirty="0" smtClean="0"/>
              <a:t>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75404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>
          <a:xfrm>
            <a:off x="754983" y="612441"/>
            <a:ext cx="9144000" cy="84137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pt-BR" altLang="pt-BR" dirty="0"/>
              <a:t>Localização das mulheres </a:t>
            </a:r>
            <a:r>
              <a:rPr lang="pt-BR" altLang="pt-BR" dirty="0" smtClean="0"/>
              <a:t>no mercado formal</a:t>
            </a:r>
            <a:endParaRPr lang="pt-BR" altLang="pt-BR" dirty="0"/>
          </a:p>
        </p:txBody>
      </p:sp>
      <p:sp>
        <p:nvSpPr>
          <p:cNvPr id="10246" name="Retângulo 8"/>
          <p:cNvSpPr>
            <a:spLocks noChangeArrowheads="1"/>
          </p:cNvSpPr>
          <p:nvPr/>
        </p:nvSpPr>
        <p:spPr bwMode="auto">
          <a:xfrm>
            <a:off x="1816168" y="4203512"/>
            <a:ext cx="6593305" cy="276999"/>
          </a:xfrm>
          <a:prstGeom prst="rect">
            <a:avLst/>
          </a:prstGeom>
          <a:noFill/>
          <a:extLst/>
        </p:spPr>
        <p:txBody>
          <a:bodyPr wrap="square" rtlCol="0">
            <a:spAutoFit/>
          </a:bodyPr>
          <a:lstStyle/>
          <a:p>
            <a:r>
              <a:rPr lang="pt-BR" altLang="pt-BR" sz="1200" b="1" dirty="0">
                <a:solidFill>
                  <a:schemeClr val="accent1"/>
                </a:solidFill>
              </a:rPr>
              <a:t>Fonte: </a:t>
            </a:r>
            <a:r>
              <a:rPr lang="pt-BR" altLang="pt-BR" sz="1200" dirty="0">
                <a:solidFill>
                  <a:schemeClr val="accent1"/>
                </a:solidFill>
              </a:rPr>
              <a:t>Ministério do Trabalho – RAIS 2012/</a:t>
            </a:r>
            <a:r>
              <a:rPr lang="pt-BR" altLang="pt-BR" sz="1200" dirty="0" err="1">
                <a:solidFill>
                  <a:schemeClr val="accent1"/>
                </a:solidFill>
              </a:rPr>
              <a:t>Caged</a:t>
            </a:r>
            <a:r>
              <a:rPr lang="pt-BR" altLang="pt-BR" sz="1200" dirty="0">
                <a:solidFill>
                  <a:schemeClr val="accent1"/>
                </a:solidFill>
              </a:rPr>
              <a:t> 2013</a:t>
            </a:r>
            <a:r>
              <a:rPr lang="pt-BR" altLang="pt-BR" sz="1200" b="1" dirty="0">
                <a:solidFill>
                  <a:schemeClr val="accent1"/>
                </a:solidFill>
              </a:rPr>
              <a:t>. Elaboração: </a:t>
            </a:r>
            <a:r>
              <a:rPr lang="pt-BR" altLang="pt-BR" sz="1200" dirty="0">
                <a:solidFill>
                  <a:schemeClr val="accent1"/>
                </a:solidFill>
              </a:rPr>
              <a:t>Dieese</a:t>
            </a:r>
          </a:p>
        </p:txBody>
      </p:sp>
      <p:sp>
        <p:nvSpPr>
          <p:cNvPr id="2" name="Retângulo 1"/>
          <p:cNvSpPr/>
          <p:nvPr/>
        </p:nvSpPr>
        <p:spPr>
          <a:xfrm>
            <a:off x="1218094" y="4777076"/>
            <a:ext cx="4459703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lvl="2" indent="-270000" algn="just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/>
            </a:pPr>
            <a:r>
              <a:rPr lang="pt-BR" dirty="0"/>
              <a:t>Do total das mulheres, </a:t>
            </a:r>
            <a:r>
              <a:rPr lang="pt-BR" dirty="0" smtClean="0"/>
              <a:t>no mercado formal estamos </a:t>
            </a:r>
            <a:r>
              <a:rPr lang="pt-BR" dirty="0"/>
              <a:t>concentradas no setor de serviços (64,27%), em seguida, no de Comércio (20,07%).</a:t>
            </a:r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3933" y="1926114"/>
            <a:ext cx="8197112" cy="2277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tângulo 10"/>
          <p:cNvSpPr/>
          <p:nvPr/>
        </p:nvSpPr>
        <p:spPr>
          <a:xfrm>
            <a:off x="6313568" y="4933119"/>
            <a:ext cx="5115091" cy="1818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lvl="2" indent="-270000" algn="just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/>
            </a:pPr>
            <a:r>
              <a:rPr lang="pt-BR" dirty="0" smtClean="0"/>
              <a:t>Educação, saúde, serviços sociais</a:t>
            </a:r>
          </a:p>
          <a:p>
            <a:pPr marL="576000" lvl="2" indent="-270000" algn="just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/>
            </a:pPr>
            <a:r>
              <a:rPr lang="pt-BR" dirty="0" smtClean="0"/>
              <a:t>Serviços domésticos</a:t>
            </a:r>
          </a:p>
          <a:p>
            <a:pPr marL="576000" lvl="2" indent="-270000" algn="just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/>
            </a:pPr>
            <a:r>
              <a:rPr lang="pt-BR" dirty="0"/>
              <a:t>A</a:t>
            </a:r>
            <a:r>
              <a:rPr lang="pt-BR" dirty="0" smtClean="0"/>
              <a:t>lojamento e alimentação </a:t>
            </a:r>
          </a:p>
          <a:p>
            <a:pPr marL="576000" lvl="2" indent="-270000" algn="just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/>
            </a:pPr>
            <a:r>
              <a:rPr lang="pt-BR" dirty="0"/>
              <a:t>S</a:t>
            </a:r>
            <a:r>
              <a:rPr lang="pt-BR" dirty="0" smtClean="0"/>
              <a:t>erviços pessoais</a:t>
            </a:r>
            <a:endParaRPr lang="pt-BR" dirty="0"/>
          </a:p>
        </p:txBody>
      </p:sp>
      <p:sp>
        <p:nvSpPr>
          <p:cNvPr id="10" name="Retângulo 8"/>
          <p:cNvSpPr>
            <a:spLocks noChangeArrowheads="1"/>
          </p:cNvSpPr>
          <p:nvPr/>
        </p:nvSpPr>
        <p:spPr bwMode="auto">
          <a:xfrm>
            <a:off x="6553579" y="4608822"/>
            <a:ext cx="5274361" cy="369332"/>
          </a:xfrm>
          <a:prstGeom prst="rect">
            <a:avLst/>
          </a:prstGeom>
          <a:noFill/>
          <a:extLst/>
        </p:spPr>
        <p:txBody>
          <a:bodyPr wrap="square" rtlCol="0">
            <a:spAutoFit/>
          </a:bodyPr>
          <a:lstStyle/>
          <a:p>
            <a:r>
              <a:rPr lang="pt-BR" altLang="pt-BR" dirty="0" smtClean="0">
                <a:solidFill>
                  <a:schemeClr val="accent1"/>
                </a:solidFill>
              </a:rPr>
              <a:t>Predominância de mulheres em:</a:t>
            </a:r>
            <a:endParaRPr lang="pt-BR" altLang="pt-B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31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Crescimento do trabalho formal e queda no doméstico sem registro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06" y="1987997"/>
            <a:ext cx="4504802" cy="4316526"/>
          </a:xfrm>
        </p:spPr>
        <p:txBody>
          <a:bodyPr>
            <a:normAutofit/>
          </a:bodyPr>
          <a:lstStyle/>
          <a:p>
            <a:pPr marL="306000" lvl="1" algn="just">
              <a:lnSpc>
                <a:spcPct val="120000"/>
              </a:lnSpc>
              <a:defRPr/>
            </a:pPr>
            <a:r>
              <a:rPr lang="pt-BR" dirty="0">
                <a:solidFill>
                  <a:schemeClr val="tx1"/>
                </a:solidFill>
              </a:rPr>
              <a:t>Entre </a:t>
            </a:r>
            <a:r>
              <a:rPr lang="pt-BR" dirty="0" smtClean="0">
                <a:solidFill>
                  <a:schemeClr val="tx1"/>
                </a:solidFill>
              </a:rPr>
              <a:t>2004 </a:t>
            </a:r>
            <a:r>
              <a:rPr lang="pt-BR" dirty="0">
                <a:solidFill>
                  <a:schemeClr val="tx1"/>
                </a:solidFill>
              </a:rPr>
              <a:t>e </a:t>
            </a:r>
            <a:r>
              <a:rPr lang="pt-BR" dirty="0" smtClean="0">
                <a:solidFill>
                  <a:schemeClr val="tx1"/>
                </a:solidFill>
              </a:rPr>
              <a:t>2013:</a:t>
            </a:r>
          </a:p>
          <a:p>
            <a:pPr marL="576000" lvl="2" algn="just">
              <a:lnSpc>
                <a:spcPct val="120000"/>
              </a:lnSpc>
              <a:defRPr/>
            </a:pPr>
            <a:r>
              <a:rPr lang="pt-BR" sz="1600" dirty="0" smtClean="0">
                <a:solidFill>
                  <a:schemeClr val="tx1"/>
                </a:solidFill>
              </a:rPr>
              <a:t>ingressaram </a:t>
            </a:r>
            <a:r>
              <a:rPr lang="pt-BR" sz="1600" dirty="0">
                <a:solidFill>
                  <a:schemeClr val="tx1"/>
                </a:solidFill>
              </a:rPr>
              <a:t>no mercado de trabalho mais de 5 milhões de mulheres e mais de 9 milhões </a:t>
            </a:r>
            <a:r>
              <a:rPr lang="pt-BR" sz="1600" dirty="0" smtClean="0">
                <a:solidFill>
                  <a:schemeClr val="tx1"/>
                </a:solidFill>
              </a:rPr>
              <a:t>passaram </a:t>
            </a:r>
            <a:r>
              <a:rPr lang="pt-BR" sz="1600" dirty="0">
                <a:solidFill>
                  <a:schemeClr val="tx1"/>
                </a:solidFill>
              </a:rPr>
              <a:t>de uma condição precária </a:t>
            </a:r>
            <a:r>
              <a:rPr lang="pt-BR" sz="1600" dirty="0" smtClean="0">
                <a:solidFill>
                  <a:schemeClr val="tx1"/>
                </a:solidFill>
              </a:rPr>
              <a:t>para o </a:t>
            </a:r>
            <a:r>
              <a:rPr lang="pt-BR" sz="1600" dirty="0">
                <a:solidFill>
                  <a:schemeClr val="tx1"/>
                </a:solidFill>
              </a:rPr>
              <a:t>mercado de trabalho formal.</a:t>
            </a:r>
          </a:p>
          <a:p>
            <a:pPr marL="306000" lvl="2" indent="-306000" algn="just">
              <a:lnSpc>
                <a:spcPct val="120000"/>
              </a:lnSpc>
              <a:defRPr/>
            </a:pPr>
            <a:r>
              <a:rPr lang="pt-BR" sz="1600" dirty="0">
                <a:solidFill>
                  <a:schemeClr val="tx1"/>
                </a:solidFill>
              </a:rPr>
              <a:t>Mesmo assim, </a:t>
            </a:r>
            <a:r>
              <a:rPr lang="pt-BR" sz="1600" dirty="0" smtClean="0">
                <a:solidFill>
                  <a:schemeClr val="tx1"/>
                </a:solidFill>
              </a:rPr>
              <a:t>em 2013 aprox. </a:t>
            </a:r>
            <a:r>
              <a:rPr lang="pt-BR" sz="1600" b="1" dirty="0">
                <a:solidFill>
                  <a:schemeClr val="tx1"/>
                </a:solidFill>
              </a:rPr>
              <a:t>35 milhões </a:t>
            </a:r>
            <a:r>
              <a:rPr lang="pt-BR" sz="1600" b="1" dirty="0" smtClean="0">
                <a:solidFill>
                  <a:schemeClr val="tx1"/>
                </a:solidFill>
              </a:rPr>
              <a:t>de mulheres</a:t>
            </a:r>
            <a:r>
              <a:rPr lang="pt-BR" sz="1600" dirty="0">
                <a:solidFill>
                  <a:schemeClr val="tx1"/>
                </a:solidFill>
              </a:rPr>
              <a:t> </a:t>
            </a:r>
            <a:r>
              <a:rPr lang="pt-BR" sz="1600" dirty="0" smtClean="0">
                <a:solidFill>
                  <a:schemeClr val="tx1"/>
                </a:solidFill>
              </a:rPr>
              <a:t>em </a:t>
            </a:r>
            <a:r>
              <a:rPr lang="pt-BR" sz="1600" b="1" dirty="0">
                <a:solidFill>
                  <a:schemeClr val="tx1"/>
                </a:solidFill>
              </a:rPr>
              <a:t>idade ativa </a:t>
            </a:r>
            <a:r>
              <a:rPr lang="pt-BR" sz="1600" b="1" dirty="0" smtClean="0">
                <a:solidFill>
                  <a:schemeClr val="tx1"/>
                </a:solidFill>
              </a:rPr>
              <a:t>estavam </a:t>
            </a:r>
            <a:r>
              <a:rPr lang="pt-BR" sz="1600" b="1" dirty="0">
                <a:solidFill>
                  <a:schemeClr val="tx1"/>
                </a:solidFill>
              </a:rPr>
              <a:t>fora do mercado de </a:t>
            </a:r>
            <a:r>
              <a:rPr lang="pt-BR" sz="1600" b="1" dirty="0" smtClean="0">
                <a:solidFill>
                  <a:schemeClr val="tx1"/>
                </a:solidFill>
              </a:rPr>
              <a:t>trabalho.</a:t>
            </a:r>
          </a:p>
          <a:p>
            <a:pPr marL="306000" lvl="2" indent="-306000" algn="just">
              <a:lnSpc>
                <a:spcPct val="120000"/>
              </a:lnSpc>
              <a:defRPr/>
            </a:pPr>
            <a:r>
              <a:rPr lang="pt-BR" sz="1600" dirty="0" smtClean="0">
                <a:solidFill>
                  <a:schemeClr val="tx1"/>
                </a:solidFill>
              </a:rPr>
              <a:t>Número bastante expressivo. Entre os </a:t>
            </a:r>
            <a:r>
              <a:rPr lang="pt-BR" sz="1600" dirty="0">
                <a:solidFill>
                  <a:schemeClr val="tx1"/>
                </a:solidFill>
              </a:rPr>
              <a:t>homens o total é de 12 milhões</a:t>
            </a:r>
            <a:r>
              <a:rPr lang="pt-BR" sz="1600" dirty="0" smtClean="0">
                <a:solidFill>
                  <a:schemeClr val="tx1"/>
                </a:solidFill>
              </a:rPr>
              <a:t>.</a:t>
            </a:r>
          </a:p>
          <a:p>
            <a:endParaRPr lang="pt-BR" sz="1600" dirty="0"/>
          </a:p>
        </p:txBody>
      </p:sp>
      <p:grpSp>
        <p:nvGrpSpPr>
          <p:cNvPr id="12" name="Grupo 11"/>
          <p:cNvGrpSpPr/>
          <p:nvPr/>
        </p:nvGrpSpPr>
        <p:grpSpPr>
          <a:xfrm>
            <a:off x="4740534" y="2056336"/>
            <a:ext cx="7441096" cy="4179851"/>
            <a:chOff x="5213525" y="2124674"/>
            <a:chExt cx="7441096" cy="4179851"/>
          </a:xfrm>
        </p:grpSpPr>
        <p:graphicFrame>
          <p:nvGraphicFramePr>
            <p:cNvPr id="9" name="Gráfico 8"/>
            <p:cNvGraphicFramePr/>
            <p:nvPr>
              <p:extLst>
                <p:ext uri="{D42A27DB-BD31-4B8C-83A1-F6EECF244321}">
                  <p14:modId xmlns:p14="http://schemas.microsoft.com/office/powerpoint/2010/main" val="1321909892"/>
                </p:ext>
              </p:extLst>
            </p:nvPr>
          </p:nvGraphicFramePr>
          <p:xfrm>
            <a:off x="5213525" y="2124674"/>
            <a:ext cx="7441096" cy="417985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0" name="Elipse 9"/>
            <p:cNvSpPr/>
            <p:nvPr/>
          </p:nvSpPr>
          <p:spPr>
            <a:xfrm>
              <a:off x="5533053" y="4018656"/>
              <a:ext cx="4264089" cy="39188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Elipse 10"/>
            <p:cNvSpPr/>
            <p:nvPr/>
          </p:nvSpPr>
          <p:spPr>
            <a:xfrm>
              <a:off x="6102357" y="5473149"/>
              <a:ext cx="6500327" cy="54333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13" name="CaixaDeTexto 12"/>
          <p:cNvSpPr txBox="1"/>
          <p:nvPr/>
        </p:nvSpPr>
        <p:spPr>
          <a:xfrm>
            <a:off x="4677472" y="6241530"/>
            <a:ext cx="4181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chemeClr val="accent1"/>
                </a:solidFill>
              </a:rPr>
              <a:t>Fonte</a:t>
            </a:r>
            <a:r>
              <a:rPr lang="pt-BR" sz="1400" dirty="0" smtClean="0">
                <a:solidFill>
                  <a:schemeClr val="accent1"/>
                </a:solidFill>
              </a:rPr>
              <a:t>: PNAD, IBGE </a:t>
            </a:r>
            <a:r>
              <a:rPr lang="pt-BR" sz="1400" b="1" dirty="0" smtClean="0">
                <a:solidFill>
                  <a:schemeClr val="accent1"/>
                </a:solidFill>
              </a:rPr>
              <a:t>Elaboração: </a:t>
            </a:r>
            <a:r>
              <a:rPr lang="pt-BR" sz="1400" dirty="0" smtClean="0">
                <a:solidFill>
                  <a:schemeClr val="accent1"/>
                </a:solidFill>
              </a:rPr>
              <a:t>DIEESE</a:t>
            </a:r>
            <a:endParaRPr lang="pt-BR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58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desemprego entre nós mulheres é mais alto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354213" y="1963571"/>
            <a:ext cx="4710711" cy="4090388"/>
          </a:xfrm>
        </p:spPr>
        <p:txBody>
          <a:bodyPr>
            <a:normAutofit/>
          </a:bodyPr>
          <a:lstStyle/>
          <a:p>
            <a:pPr lvl="2" algn="just">
              <a:spcAft>
                <a:spcPts val="1200"/>
              </a:spcAft>
              <a:buFont typeface="Wingdings 3" charset="2"/>
              <a:buChar char=""/>
              <a:defRPr/>
            </a:pPr>
            <a:r>
              <a:rPr lang="pt-BR" sz="1800" dirty="0" smtClean="0">
                <a:solidFill>
                  <a:schemeClr val="tx1"/>
                </a:solidFill>
              </a:rPr>
              <a:t>Entre 2004 </a:t>
            </a:r>
            <a:r>
              <a:rPr lang="pt-BR" sz="1800" dirty="0">
                <a:solidFill>
                  <a:schemeClr val="tx1"/>
                </a:solidFill>
              </a:rPr>
              <a:t>e </a:t>
            </a:r>
            <a:r>
              <a:rPr lang="pt-BR" sz="1800" dirty="0" smtClean="0">
                <a:solidFill>
                  <a:schemeClr val="tx1"/>
                </a:solidFill>
              </a:rPr>
              <a:t>2014 a </a:t>
            </a:r>
            <a:r>
              <a:rPr lang="pt-BR" sz="1800" dirty="0">
                <a:solidFill>
                  <a:schemeClr val="tx1"/>
                </a:solidFill>
              </a:rPr>
              <a:t>taxa de </a:t>
            </a:r>
            <a:r>
              <a:rPr lang="pt-BR" sz="1800" dirty="0" smtClean="0">
                <a:solidFill>
                  <a:schemeClr val="tx1"/>
                </a:solidFill>
              </a:rPr>
              <a:t>desemprego diminuiu, </a:t>
            </a:r>
            <a:r>
              <a:rPr lang="pt-BR" sz="1800" dirty="0">
                <a:solidFill>
                  <a:schemeClr val="tx1"/>
                </a:solidFill>
              </a:rPr>
              <a:t>entretanto o </a:t>
            </a:r>
            <a:r>
              <a:rPr lang="pt-BR" sz="1800" b="1" dirty="0">
                <a:solidFill>
                  <a:schemeClr val="tx1"/>
                </a:solidFill>
              </a:rPr>
              <a:t>desemprego </a:t>
            </a:r>
            <a:r>
              <a:rPr lang="pt-BR" sz="1800" b="1" dirty="0" smtClean="0">
                <a:solidFill>
                  <a:schemeClr val="tx1"/>
                </a:solidFill>
              </a:rPr>
              <a:t>entre as mulheres é mais alto</a:t>
            </a:r>
          </a:p>
          <a:p>
            <a:pPr lvl="2" algn="just">
              <a:spcAft>
                <a:spcPts val="1200"/>
              </a:spcAft>
              <a:buFont typeface="Wingdings 3" charset="2"/>
              <a:buChar char=""/>
              <a:defRPr/>
            </a:pPr>
            <a:endParaRPr lang="pt-BR" sz="1800" b="1" dirty="0">
              <a:solidFill>
                <a:schemeClr val="tx1"/>
              </a:solidFill>
            </a:endParaRPr>
          </a:p>
          <a:p>
            <a:pPr lvl="2" algn="just">
              <a:spcAft>
                <a:spcPts val="1200"/>
              </a:spcAft>
              <a:buFont typeface="Wingdings 3" charset="2"/>
              <a:buChar char=""/>
              <a:defRPr/>
            </a:pPr>
            <a:r>
              <a:rPr lang="pt-BR" sz="1800" b="1" dirty="0">
                <a:solidFill>
                  <a:schemeClr val="tx1"/>
                </a:solidFill>
              </a:rPr>
              <a:t>A predominância das mulheres entre os desempregados é uma das características do mercado de trabalho que persistem mesmo em tempos de recuperação econômica. </a:t>
            </a:r>
            <a:endParaRPr lang="pt-BR" sz="1800" b="1" dirty="0" smtClean="0">
              <a:solidFill>
                <a:schemeClr val="tx1"/>
              </a:solidFill>
            </a:endParaRPr>
          </a:p>
        </p:txBody>
      </p:sp>
      <p:pic>
        <p:nvPicPr>
          <p:cNvPr id="8" name="Imagem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540" y="1985833"/>
            <a:ext cx="7406715" cy="45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3711389" y="1809934"/>
            <a:ext cx="910814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spcAft>
                <a:spcPts val="1200"/>
              </a:spcAft>
              <a:defRPr/>
            </a:pPr>
            <a:r>
              <a:rPr lang="pt-BR" sz="1400" b="1" dirty="0">
                <a:solidFill>
                  <a:schemeClr val="accent1"/>
                </a:solidFill>
              </a:rPr>
              <a:t>Taxa de desocupação das pessoas de 16 anos ou mais de idade, por sexo – Brasil, 2004-2014</a:t>
            </a:r>
            <a:endParaRPr lang="pt-BR" sz="1400" dirty="0">
              <a:solidFill>
                <a:schemeClr val="accent1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4544015" y="6521799"/>
            <a:ext cx="4181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chemeClr val="accent1"/>
                </a:solidFill>
              </a:rPr>
              <a:t>Fonte</a:t>
            </a:r>
            <a:r>
              <a:rPr lang="pt-BR" sz="1400" dirty="0" smtClean="0">
                <a:solidFill>
                  <a:schemeClr val="accent1"/>
                </a:solidFill>
              </a:rPr>
              <a:t>: PNAD, IBGE </a:t>
            </a:r>
            <a:r>
              <a:rPr lang="pt-BR" sz="1400" b="1" dirty="0" smtClean="0">
                <a:solidFill>
                  <a:schemeClr val="accent1"/>
                </a:solidFill>
              </a:rPr>
              <a:t>Elaboração: </a:t>
            </a:r>
            <a:r>
              <a:rPr lang="pt-BR" sz="1400" dirty="0" smtClean="0">
                <a:solidFill>
                  <a:schemeClr val="accent1"/>
                </a:solidFill>
              </a:rPr>
              <a:t>DIEESE</a:t>
            </a:r>
            <a:endParaRPr lang="pt-BR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38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399" y="2063924"/>
            <a:ext cx="8946776" cy="4660755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 o desemprego atinge mais as mulheres negras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1461246" y="1829904"/>
            <a:ext cx="910814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spcAft>
                <a:spcPts val="1200"/>
              </a:spcAft>
              <a:defRPr/>
            </a:pPr>
            <a:r>
              <a:rPr lang="pt-BR" sz="1400" b="1" dirty="0">
                <a:solidFill>
                  <a:schemeClr val="accent1"/>
                </a:solidFill>
              </a:rPr>
              <a:t>Taxa de desocupação das pessoas de 16 anos ou mais de idade, por </a:t>
            </a:r>
            <a:r>
              <a:rPr lang="pt-BR" sz="1400" b="1" dirty="0" smtClean="0">
                <a:solidFill>
                  <a:schemeClr val="accent1"/>
                </a:solidFill>
              </a:rPr>
              <a:t>sexo, cor/raça  </a:t>
            </a:r>
            <a:r>
              <a:rPr lang="pt-BR" sz="1400" b="1" dirty="0">
                <a:solidFill>
                  <a:schemeClr val="accent1"/>
                </a:solidFill>
              </a:rPr>
              <a:t>– Brasil, 2004-2014</a:t>
            </a:r>
            <a:endParaRPr lang="pt-BR" sz="1400" dirty="0">
              <a:solidFill>
                <a:schemeClr val="accent1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622612" y="6659885"/>
            <a:ext cx="4181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chemeClr val="accent1"/>
                </a:solidFill>
              </a:rPr>
              <a:t>Fonte</a:t>
            </a:r>
            <a:r>
              <a:rPr lang="pt-BR" sz="1400" dirty="0" smtClean="0">
                <a:solidFill>
                  <a:schemeClr val="accent1"/>
                </a:solidFill>
              </a:rPr>
              <a:t>: IPEA</a:t>
            </a:r>
            <a:endParaRPr lang="pt-BR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88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precariedade também atinge mais às mulheres negras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-436098" y="1942953"/>
            <a:ext cx="122248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spcAft>
                <a:spcPts val="1200"/>
              </a:spcAft>
              <a:defRPr/>
            </a:pPr>
            <a:r>
              <a:rPr lang="pt-BR" sz="1400" b="1" dirty="0" smtClean="0">
                <a:solidFill>
                  <a:schemeClr val="accent1"/>
                </a:solidFill>
              </a:rPr>
              <a:t>Proporção de trabalhadores </a:t>
            </a:r>
            <a:r>
              <a:rPr lang="pt-BR" sz="1400" b="1" dirty="0" err="1" smtClean="0">
                <a:solidFill>
                  <a:schemeClr val="accent1"/>
                </a:solidFill>
              </a:rPr>
              <a:t>precarizados</a:t>
            </a:r>
            <a:r>
              <a:rPr lang="pt-BR" sz="1400" b="1" dirty="0" smtClean="0">
                <a:solidFill>
                  <a:schemeClr val="accent1"/>
                </a:solidFill>
              </a:rPr>
              <a:t> na população ocupada de 16 anos ou mais de idade, segundo cor/raça e sexo– </a:t>
            </a:r>
            <a:r>
              <a:rPr lang="pt-BR" sz="1400" b="1" dirty="0">
                <a:solidFill>
                  <a:schemeClr val="accent1"/>
                </a:solidFill>
              </a:rPr>
              <a:t>Brasil, 2004-2014</a:t>
            </a:r>
            <a:endParaRPr lang="pt-BR" sz="1400" dirty="0">
              <a:solidFill>
                <a:schemeClr val="accent1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419412" y="6599603"/>
            <a:ext cx="4181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chemeClr val="accent1"/>
                </a:solidFill>
              </a:rPr>
              <a:t>Fonte</a:t>
            </a:r>
            <a:r>
              <a:rPr lang="pt-BR" sz="1400" dirty="0" smtClean="0">
                <a:solidFill>
                  <a:schemeClr val="accent1"/>
                </a:solidFill>
              </a:rPr>
              <a:t>: IPEA</a:t>
            </a:r>
            <a:endParaRPr lang="pt-BR" sz="1400" dirty="0">
              <a:solidFill>
                <a:schemeClr val="accent1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3"/>
          <a:srcRect l="1811" t="2336" r="2618" b="3539"/>
          <a:stretch/>
        </p:blipFill>
        <p:spPr>
          <a:xfrm>
            <a:off x="419412" y="2265770"/>
            <a:ext cx="7444428" cy="4326799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7600970" y="2583123"/>
            <a:ext cx="4187756" cy="329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lvl="2" indent="-270000" algn="just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/>
            </a:pPr>
            <a:r>
              <a:rPr lang="pt-BR" sz="1600" dirty="0" smtClean="0"/>
              <a:t>A </a:t>
            </a:r>
            <a:r>
              <a:rPr lang="pt-BR" sz="1600" dirty="0"/>
              <a:t>mulher negra </a:t>
            </a:r>
            <a:r>
              <a:rPr lang="pt-BR" sz="1600" dirty="0" smtClean="0"/>
              <a:t>também ocupa, em geral, as </a:t>
            </a:r>
            <a:r>
              <a:rPr lang="pt-BR" sz="1600" dirty="0"/>
              <a:t>piores ocupações, convergência da </a:t>
            </a:r>
            <a:r>
              <a:rPr lang="pt-BR" sz="1600" dirty="0" smtClean="0"/>
              <a:t>“tríplice opressão” </a:t>
            </a:r>
            <a:r>
              <a:rPr lang="pt-BR" sz="1600" dirty="0"/>
              <a:t>de </a:t>
            </a:r>
            <a:r>
              <a:rPr lang="pt-BR" sz="1600" dirty="0" smtClean="0"/>
              <a:t>gênero</a:t>
            </a:r>
            <a:r>
              <a:rPr lang="pt-BR" sz="1600" dirty="0"/>
              <a:t>, raça e </a:t>
            </a:r>
            <a:r>
              <a:rPr lang="pt-BR" sz="1600" dirty="0" smtClean="0"/>
              <a:t>classe (IPEA, 2016). </a:t>
            </a:r>
          </a:p>
          <a:p>
            <a:pPr marL="576000" lvl="2" indent="-270000" algn="just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/>
            </a:pPr>
            <a:endParaRPr lang="pt-BR" sz="1600" dirty="0" smtClean="0"/>
          </a:p>
          <a:p>
            <a:pPr marL="576000" lvl="2" indent="-270000" algn="just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/>
            </a:pPr>
            <a:r>
              <a:rPr lang="pt-BR" sz="1600" b="1" dirty="0" smtClean="0"/>
              <a:t>39,1</a:t>
            </a:r>
            <a:r>
              <a:rPr lang="pt-BR" sz="1600" b="1" dirty="0"/>
              <a:t>% das mulheres negras ocupadas estão inseridas em relações precárias </a:t>
            </a:r>
            <a:r>
              <a:rPr lang="pt-BR" sz="1600" dirty="0"/>
              <a:t>de trabalho, seguida pelos homens negros (31,6%), mulheres brancas (27,0%) e homens brancos (20,6%). </a:t>
            </a:r>
          </a:p>
        </p:txBody>
      </p:sp>
      <p:sp>
        <p:nvSpPr>
          <p:cNvPr id="9" name="Retângulo 8"/>
          <p:cNvSpPr/>
          <p:nvPr/>
        </p:nvSpPr>
        <p:spPr>
          <a:xfrm>
            <a:off x="1336431" y="6619332"/>
            <a:ext cx="1085556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spcAft>
                <a:spcPts val="1200"/>
              </a:spcAft>
              <a:defRPr/>
            </a:pPr>
            <a:r>
              <a:rPr lang="pt-BR" sz="1600" dirty="0" smtClean="0">
                <a:solidFill>
                  <a:schemeClr val="accent1"/>
                </a:solidFill>
              </a:rPr>
              <a:t>Inferior a 2 SM, baixa separação entre capital e </a:t>
            </a:r>
            <a:r>
              <a:rPr lang="pt-BR" sz="1600" dirty="0">
                <a:solidFill>
                  <a:schemeClr val="accent1"/>
                </a:solidFill>
              </a:rPr>
              <a:t>trabalho “</a:t>
            </a:r>
            <a:r>
              <a:rPr lang="pt-BR" sz="1600" dirty="0" err="1">
                <a:solidFill>
                  <a:schemeClr val="accent1"/>
                </a:solidFill>
              </a:rPr>
              <a:t>auto-empresariamento</a:t>
            </a:r>
            <a:r>
              <a:rPr lang="pt-BR" sz="1600" dirty="0">
                <a:solidFill>
                  <a:schemeClr val="accent1"/>
                </a:solidFill>
              </a:rPr>
              <a:t> precário</a:t>
            </a:r>
            <a:r>
              <a:rPr lang="pt-BR" sz="1600" dirty="0" smtClean="0">
                <a:solidFill>
                  <a:schemeClr val="accent1"/>
                </a:solidFill>
              </a:rPr>
              <a:t>“, contratos atípicos</a:t>
            </a:r>
            <a:endParaRPr lang="pt-BR" sz="1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09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EMBORA NOSSA escolaridade SEJA superior </a:t>
            </a:r>
            <a:r>
              <a:rPr lang="pt-BR" dirty="0"/>
              <a:t>à dos </a:t>
            </a:r>
            <a:r>
              <a:rPr lang="pt-BR" dirty="0" smtClean="0"/>
              <a:t>homens, GANHAMOS MENOS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512981" y="1717261"/>
            <a:ext cx="10488254" cy="1012115"/>
          </a:xfrm>
        </p:spPr>
        <p:txBody>
          <a:bodyPr rtlCol="0">
            <a:normAutofit/>
          </a:bodyPr>
          <a:lstStyle/>
          <a:p>
            <a:pPr lvl="2" fontAlgn="auto">
              <a:spcAft>
                <a:spcPts val="1200"/>
              </a:spcAft>
              <a:buFont typeface="Wingdings 3" charset="2"/>
              <a:buChar char=""/>
              <a:defRPr/>
            </a:pPr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Entre </a:t>
            </a: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2004 e 2013 as </a:t>
            </a:r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mulheres</a:t>
            </a:r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com </a:t>
            </a:r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oito </a:t>
            </a:r>
            <a:r>
              <a:rPr lang="pt-B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 mais anos de escolaridade </a:t>
            </a: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passaram de 48% para </a:t>
            </a:r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64%.                                       </a:t>
            </a:r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Entre </a:t>
            </a: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os homens os percentuais para o mesmo período evoluíram de 37% para 51%. 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4692681" y="6389808"/>
            <a:ext cx="7274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chemeClr val="accent1"/>
                </a:solidFill>
              </a:rPr>
              <a:t>Fonte</a:t>
            </a:r>
            <a:r>
              <a:rPr lang="pt-BR" sz="1200" dirty="0" smtClean="0">
                <a:solidFill>
                  <a:schemeClr val="accent1"/>
                </a:solidFill>
              </a:rPr>
              <a:t>: RAIS </a:t>
            </a:r>
            <a:r>
              <a:rPr lang="pt-BR" sz="1200" b="1" dirty="0" smtClean="0">
                <a:solidFill>
                  <a:schemeClr val="accent1"/>
                </a:solidFill>
              </a:rPr>
              <a:t>Elaboração: </a:t>
            </a:r>
            <a:r>
              <a:rPr lang="pt-BR" sz="1200" dirty="0" smtClean="0">
                <a:solidFill>
                  <a:schemeClr val="accent1"/>
                </a:solidFill>
              </a:rPr>
              <a:t>DIEESE. Remuneração média com valores corregidos a dez 2014</a:t>
            </a:r>
            <a:endParaRPr lang="pt-BR" sz="1200" dirty="0">
              <a:solidFill>
                <a:schemeClr val="accent1"/>
              </a:solidFill>
            </a:endParaRPr>
          </a:p>
        </p:txBody>
      </p:sp>
      <p:pic>
        <p:nvPicPr>
          <p:cNvPr id="9" name="Imagem 8" descr="http://www.apcefsp.org.br/portal/data/files/A2/E4/64/CA/F437551046C8A455203A91A8/Tabela%201_boletim%2077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43" b="16935"/>
          <a:stretch/>
        </p:blipFill>
        <p:spPr bwMode="auto">
          <a:xfrm>
            <a:off x="4731146" y="2814692"/>
            <a:ext cx="6985970" cy="357511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tângulo 9"/>
          <p:cNvSpPr/>
          <p:nvPr/>
        </p:nvSpPr>
        <p:spPr>
          <a:xfrm>
            <a:off x="4793061" y="2573947"/>
            <a:ext cx="79908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spcAft>
                <a:spcPts val="1200"/>
              </a:spcAft>
              <a:defRPr/>
            </a:pPr>
            <a:r>
              <a:rPr lang="pt-BR" sz="1400" b="1" dirty="0" smtClean="0">
                <a:solidFill>
                  <a:schemeClr val="accent1"/>
                </a:solidFill>
              </a:rPr>
              <a:t>Remuneração média das mulheres e dos homens considerando escolaridade</a:t>
            </a:r>
            <a:endParaRPr lang="pt-BR" sz="1400" dirty="0">
              <a:solidFill>
                <a:schemeClr val="accent1"/>
              </a:solidFill>
            </a:endParaRPr>
          </a:p>
        </p:txBody>
      </p:sp>
      <p:sp>
        <p:nvSpPr>
          <p:cNvPr id="12" name="Espaço Reservado para Conteúdo 2"/>
          <p:cNvSpPr txBox="1">
            <a:spLocks/>
          </p:cNvSpPr>
          <p:nvPr/>
        </p:nvSpPr>
        <p:spPr>
          <a:xfrm>
            <a:off x="-512981" y="2937144"/>
            <a:ext cx="5043417" cy="40759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just">
              <a:spcAft>
                <a:spcPts val="1200"/>
              </a:spcAft>
              <a:buFont typeface="Wingdings 3" charset="2"/>
              <a:buChar char=""/>
              <a:defRPr/>
            </a:pPr>
            <a:r>
              <a:rPr lang="pt-BR" sz="1600" b="1" dirty="0"/>
              <a:t>S</a:t>
            </a:r>
            <a:r>
              <a:rPr lang="pt-BR" sz="1600" b="1" dirty="0" smtClean="0"/>
              <a:t>ignificativos progressos alcançados pelas mulheres na educação não se traduziram em equidade salarial</a:t>
            </a:r>
            <a:r>
              <a:rPr lang="pt-BR" sz="1600" dirty="0" smtClean="0"/>
              <a:t>.  Embora </a:t>
            </a:r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diferenças salariais tenham diminuído, a desigualdade ainda existe.</a:t>
            </a:r>
          </a:p>
          <a:p>
            <a:pPr lvl="2" algn="just">
              <a:spcAft>
                <a:spcPts val="1200"/>
              </a:spcAft>
              <a:buFont typeface="Wingdings 3" charset="2"/>
              <a:buChar char=""/>
              <a:defRPr/>
            </a:pPr>
            <a:r>
              <a:rPr lang="pt-BR" sz="1600" dirty="0" smtClean="0"/>
              <a:t>Estudo do DIEESE, com base RAIS, indica que as mulheres recebem, </a:t>
            </a:r>
            <a:r>
              <a:rPr lang="pt-BR" sz="1600" b="1" dirty="0" smtClean="0"/>
              <a:t>independentemente da escolaridade, remuneração média inferior </a:t>
            </a:r>
            <a:r>
              <a:rPr lang="pt-BR" sz="1600" dirty="0" smtClean="0"/>
              <a:t>àquela que recebem os homens. Em números de dezembro de 2014, homens recebiam   R$ 2.652 e as mulheres </a:t>
            </a:r>
            <a:r>
              <a:rPr lang="pt-BR" sz="1600" b="1" dirty="0" smtClean="0"/>
              <a:t>o equivalente a 82% dessa média, R$ 2.310</a:t>
            </a:r>
            <a:r>
              <a:rPr lang="pt-BR" sz="1600" dirty="0" smtClean="0"/>
              <a:t>.</a:t>
            </a:r>
          </a:p>
          <a:p>
            <a:pPr marL="914400" lvl="2" indent="0" algn="just">
              <a:spcAft>
                <a:spcPts val="1200"/>
              </a:spcAft>
              <a:buFont typeface="Wingdings 3" charset="2"/>
              <a:buNone/>
              <a:defRPr/>
            </a:pPr>
            <a:endParaRPr lang="pt-B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spcAft>
                <a:spcPts val="1200"/>
              </a:spcAft>
              <a:buFont typeface="Wingdings 3" charset="2"/>
              <a:buChar char=""/>
              <a:defRPr/>
            </a:pPr>
            <a:endParaRPr lang="pt-B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spcAft>
                <a:spcPts val="1200"/>
              </a:spcAft>
              <a:buFont typeface="Wingdings 3" charset="2"/>
              <a:buChar char=""/>
              <a:defRPr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050350"/>
              </p:ext>
            </p:extLst>
          </p:nvPr>
        </p:nvGraphicFramePr>
        <p:xfrm>
          <a:off x="11717115" y="3532912"/>
          <a:ext cx="449179" cy="24245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9179"/>
              </a:tblGrid>
              <a:tr h="34636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203</a:t>
                      </a:r>
                      <a:endParaRPr lang="pt-BR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636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515</a:t>
                      </a:r>
                      <a:endParaRPr lang="pt-BR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636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502</a:t>
                      </a:r>
                      <a:endParaRPr lang="pt-BR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636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439</a:t>
                      </a:r>
                      <a:endParaRPr lang="pt-BR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636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612</a:t>
                      </a:r>
                      <a:endParaRPr lang="pt-BR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636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998</a:t>
                      </a:r>
                      <a:endParaRPr lang="pt-BR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636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solidFill>
                            <a:schemeClr val="accent1"/>
                          </a:solidFill>
                          <a:effectLst/>
                        </a:rPr>
                        <a:t>2.598</a:t>
                      </a:r>
                      <a:endParaRPr lang="pt-BR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11742821" y="3227111"/>
            <a:ext cx="449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i="1" dirty="0" err="1" smtClean="0">
                <a:solidFill>
                  <a:schemeClr val="accent1"/>
                </a:solidFill>
              </a:rPr>
              <a:t>dif</a:t>
            </a:r>
            <a:endParaRPr lang="pt-BR" sz="1200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97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Texto 2"/>
          <p:cNvSpPr>
            <a:spLocks noGrp="1"/>
          </p:cNvSpPr>
          <p:nvPr>
            <p:ph type="body" idx="4294967295"/>
          </p:nvPr>
        </p:nvSpPr>
        <p:spPr>
          <a:xfrm>
            <a:off x="577515" y="620629"/>
            <a:ext cx="11101137" cy="6413834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306000" indent="-306000" algn="just">
              <a:buFont typeface="Wingdings 2" panose="05020102010507070707" pitchFamily="18" charset="2"/>
              <a:buChar char=""/>
            </a:pPr>
            <a:r>
              <a:rPr lang="pt-BR" dirty="0" smtClean="0">
                <a:solidFill>
                  <a:schemeClr val="tx1"/>
                </a:solidFill>
              </a:rPr>
              <a:t>Em </a:t>
            </a:r>
            <a:r>
              <a:rPr lang="pt-BR" dirty="0">
                <a:solidFill>
                  <a:schemeClr val="tx1"/>
                </a:solidFill>
              </a:rPr>
              <a:t>todas as regiões investigadas pelo DIEESE/Sistema PED, as mulheres ainda auferem rendas mensais expressivamente  inferiores aos homens. </a:t>
            </a:r>
            <a:r>
              <a:rPr lang="pt-BR" b="1" dirty="0">
                <a:solidFill>
                  <a:schemeClr val="tx1"/>
                </a:solidFill>
              </a:rPr>
              <a:t>Parcialmente, estas diferenças derivam da restrição das jornadas femininas</a:t>
            </a:r>
            <a:r>
              <a:rPr lang="pt-BR" dirty="0" smtClean="0">
                <a:solidFill>
                  <a:schemeClr val="tx1"/>
                </a:solidFill>
              </a:rPr>
              <a:t>.</a:t>
            </a:r>
          </a:p>
          <a:p>
            <a:pPr marL="306000" indent="-306000" algn="just">
              <a:buFont typeface="Wingdings 2" panose="05020102010507070707" pitchFamily="18" charset="2"/>
              <a:buChar char=""/>
            </a:pPr>
            <a:endParaRPr lang="pt-BR" dirty="0">
              <a:solidFill>
                <a:schemeClr val="tx1"/>
              </a:solidFill>
            </a:endParaRPr>
          </a:p>
          <a:p>
            <a:pPr marL="306000" indent="-306000" algn="just">
              <a:buFont typeface="Wingdings 2" panose="05020102010507070707" pitchFamily="18" charset="2"/>
              <a:buChar char=""/>
            </a:pPr>
            <a:endParaRPr lang="pt-BR" dirty="0" smtClean="0">
              <a:solidFill>
                <a:schemeClr val="tx1"/>
              </a:solidFill>
            </a:endParaRPr>
          </a:p>
          <a:p>
            <a:pPr marL="306000" indent="-306000" algn="just">
              <a:buFont typeface="Wingdings 2" panose="05020102010507070707" pitchFamily="18" charset="2"/>
              <a:buChar char=""/>
            </a:pPr>
            <a:endParaRPr lang="pt-BR" dirty="0">
              <a:solidFill>
                <a:schemeClr val="tx1"/>
              </a:solidFill>
            </a:endParaRPr>
          </a:p>
          <a:p>
            <a:pPr marL="306000" indent="-306000" algn="just">
              <a:buFont typeface="Wingdings 2" panose="05020102010507070707" pitchFamily="18" charset="2"/>
              <a:buChar char=""/>
            </a:pPr>
            <a:endParaRPr lang="pt-BR" dirty="0" smtClean="0">
              <a:solidFill>
                <a:schemeClr val="tx1"/>
              </a:solidFill>
            </a:endParaRPr>
          </a:p>
          <a:p>
            <a:pPr marL="306000" indent="-306000" algn="just">
              <a:buFont typeface="Wingdings 2" panose="05020102010507070707" pitchFamily="18" charset="2"/>
              <a:buChar char=""/>
            </a:pPr>
            <a:endParaRPr lang="pt-BR" dirty="0">
              <a:solidFill>
                <a:schemeClr val="tx1"/>
              </a:solidFill>
            </a:endParaRPr>
          </a:p>
          <a:p>
            <a:pPr marL="306000" indent="-306000" algn="just">
              <a:buFont typeface="Wingdings 2" panose="05020102010507070707" pitchFamily="18" charset="2"/>
              <a:buChar char=""/>
            </a:pPr>
            <a:endParaRPr lang="pt-BR" dirty="0" smtClean="0">
              <a:solidFill>
                <a:schemeClr val="tx1"/>
              </a:solidFill>
            </a:endParaRPr>
          </a:p>
          <a:p>
            <a:pPr marL="306000" indent="-306000" algn="just">
              <a:buFont typeface="Wingdings 2" panose="05020102010507070707" pitchFamily="18" charset="2"/>
              <a:buChar char=""/>
            </a:pPr>
            <a:endParaRPr lang="pt-BR" dirty="0">
              <a:solidFill>
                <a:schemeClr val="tx1"/>
              </a:solidFill>
            </a:endParaRPr>
          </a:p>
          <a:p>
            <a:pPr marL="306000" indent="-306000" algn="just">
              <a:buFont typeface="Wingdings 2" panose="05020102010507070707" pitchFamily="18" charset="2"/>
              <a:buChar char=""/>
            </a:pPr>
            <a:r>
              <a:rPr lang="pt-BR" dirty="0" smtClean="0">
                <a:solidFill>
                  <a:schemeClr val="tx1"/>
                </a:solidFill>
              </a:rPr>
              <a:t>O </a:t>
            </a:r>
            <a:r>
              <a:rPr lang="pt-BR" dirty="0">
                <a:solidFill>
                  <a:schemeClr val="tx1"/>
                </a:solidFill>
              </a:rPr>
              <a:t>confronto dos rendimentos pagos por hora de </a:t>
            </a:r>
            <a:r>
              <a:rPr lang="pt-BR" dirty="0" smtClean="0">
                <a:solidFill>
                  <a:schemeClr val="tx1"/>
                </a:solidFill>
              </a:rPr>
              <a:t>trabalho explicita </a:t>
            </a:r>
            <a:r>
              <a:rPr lang="pt-BR" dirty="0">
                <a:solidFill>
                  <a:schemeClr val="tx1"/>
                </a:solidFill>
              </a:rPr>
              <a:t>a desigualdade da </a:t>
            </a:r>
            <a:r>
              <a:rPr lang="pt-BR" b="1" dirty="0">
                <a:solidFill>
                  <a:schemeClr val="tx1"/>
                </a:solidFill>
              </a:rPr>
              <a:t>valoração do trabalho entre os gêneros</a:t>
            </a:r>
            <a:r>
              <a:rPr lang="pt-BR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pt-BR" dirty="0" smtClean="0">
                <a:solidFill>
                  <a:schemeClr val="tx1"/>
                </a:solidFill>
              </a:rPr>
              <a:t>Em </a:t>
            </a:r>
            <a:r>
              <a:rPr lang="pt-BR" dirty="0">
                <a:solidFill>
                  <a:schemeClr val="tx1"/>
                </a:solidFill>
              </a:rPr>
              <a:t>certas categorias de profissões intelectuais e científicas, a diferença no pagamento pode chegar a 40% a favor dos homens.</a:t>
            </a:r>
          </a:p>
          <a:p>
            <a:pPr algn="just"/>
            <a:r>
              <a:rPr lang="pt-BR" dirty="0" smtClean="0">
                <a:solidFill>
                  <a:schemeClr val="tx1"/>
                </a:solidFill>
              </a:rPr>
              <a:t>Segundo a OIT, embora </a:t>
            </a:r>
            <a:r>
              <a:rPr lang="pt-BR" dirty="0">
                <a:solidFill>
                  <a:schemeClr val="tx1"/>
                </a:solidFill>
              </a:rPr>
              <a:t>continuem relativamente elevadas, as desigualdades </a:t>
            </a:r>
            <a:r>
              <a:rPr lang="pt-BR" dirty="0" smtClean="0">
                <a:solidFill>
                  <a:schemeClr val="tx1"/>
                </a:solidFill>
              </a:rPr>
              <a:t>salariais, entre 1994 e 2013 diminuíram, graças também </a:t>
            </a:r>
            <a:r>
              <a:rPr lang="pt-BR" dirty="0">
                <a:solidFill>
                  <a:schemeClr val="tx1"/>
                </a:solidFill>
              </a:rPr>
              <a:t>aos </a:t>
            </a:r>
            <a:r>
              <a:rPr lang="pt-BR" b="1" dirty="0">
                <a:solidFill>
                  <a:schemeClr val="tx1"/>
                </a:solidFill>
              </a:rPr>
              <a:t>aumentos reais do salário mínimo</a:t>
            </a:r>
            <a:r>
              <a:rPr lang="pt-BR" dirty="0">
                <a:solidFill>
                  <a:schemeClr val="tx1"/>
                </a:solidFill>
              </a:rPr>
              <a:t>. É que o piso salarial é recebido por mais mulheres do que homens. O salário mínimo é a base também para o aumento dos salários na economia informal</a:t>
            </a:r>
            <a:r>
              <a:rPr lang="pt-BR" dirty="0" smtClean="0">
                <a:solidFill>
                  <a:schemeClr val="tx1"/>
                </a:solidFill>
              </a:rPr>
              <a:t>.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203"/>
          <a:stretch/>
        </p:blipFill>
        <p:spPr bwMode="auto">
          <a:xfrm>
            <a:off x="2229852" y="1622460"/>
            <a:ext cx="8331702" cy="2610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>
            <a:spLocks noChangeArrowheads="1"/>
          </p:cNvSpPr>
          <p:nvPr/>
        </p:nvSpPr>
        <p:spPr bwMode="auto">
          <a:xfrm>
            <a:off x="2126307" y="4191242"/>
            <a:ext cx="8871283" cy="307777"/>
          </a:xfrm>
          <a:prstGeom prst="rect">
            <a:avLst/>
          </a:prstGeom>
          <a:noFill/>
          <a:extLst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Fonte : Convênio DIEESE-SEADE, MTPS/FAT e Convênios Regionais. Pesquisa de Emprego e Desemprego.</a:t>
            </a:r>
          </a:p>
        </p:txBody>
      </p:sp>
      <p:sp>
        <p:nvSpPr>
          <p:cNvPr id="7" name="Retângulo 6"/>
          <p:cNvSpPr/>
          <p:nvPr/>
        </p:nvSpPr>
        <p:spPr>
          <a:xfrm>
            <a:off x="1225050" y="1431153"/>
            <a:ext cx="93365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>
              <a:spcAft>
                <a:spcPts val="1200"/>
              </a:spcAft>
              <a:defRPr/>
            </a:pPr>
            <a:r>
              <a:rPr lang="pt-BR" sz="1400" b="1" dirty="0" smtClean="0">
                <a:solidFill>
                  <a:schemeClr val="accent1"/>
                </a:solidFill>
              </a:rPr>
              <a:t>Rendimento médio real e jornada semanal média trabalhada pelos ocupados segundo sexo,  RM e DF 2015</a:t>
            </a:r>
            <a:endParaRPr lang="pt-BR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78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o">
  <a:themeElements>
    <a:clrScheme name="Personalizada 3">
      <a:dk1>
        <a:sysClr val="windowText" lastClr="000000"/>
      </a:dk1>
      <a:lt1>
        <a:srgbClr val="F6DEEB"/>
      </a:lt1>
      <a:dk2>
        <a:srgbClr val="3D3D3D"/>
      </a:dk2>
      <a:lt2>
        <a:srgbClr val="EBEBEB"/>
      </a:lt2>
      <a:accent1>
        <a:srgbClr val="9E296B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1239</TotalTime>
  <Words>2486</Words>
  <Application>Microsoft Office PowerPoint</Application>
  <PresentationFormat>Personalizar</PresentationFormat>
  <Paragraphs>237</Paragraphs>
  <Slides>21</Slides>
  <Notes>10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3" baseType="lpstr">
      <vt:lpstr>Dividendo</vt:lpstr>
      <vt:lpstr>Planilha</vt:lpstr>
      <vt:lpstr>Mulheres Trabalhadoras em luta mercado de trabalho: Avanços e Permanências </vt:lpstr>
      <vt:lpstr>Algumas características</vt:lpstr>
      <vt:lpstr>Localização das mulheres no mercado formal</vt:lpstr>
      <vt:lpstr>Crescimento do trabalho formal e queda no doméstico sem registro</vt:lpstr>
      <vt:lpstr>O desemprego entre nós mulheres é mais alto</vt:lpstr>
      <vt:lpstr>E o desemprego atinge mais as mulheres negras</vt:lpstr>
      <vt:lpstr>a precariedade também atinge mais às mulheres negras</vt:lpstr>
      <vt:lpstr>EMBORA NOSSA escolaridade SEJA superior à dos homens, GANHAMOS MENOS</vt:lpstr>
      <vt:lpstr>Apresentação do PowerPoint</vt:lpstr>
      <vt:lpstr>Rendimento dos assalariados rurais por Sexo (pessoas de 10 anos ou mais de idade) - Brasil - 2012</vt:lpstr>
      <vt:lpstr>Ainda respondemos pela maior parte de tarefas domésticas</vt:lpstr>
      <vt:lpstr>Apresentação do PowerPoint</vt:lpstr>
      <vt:lpstr>Apresentação do PowerPoint</vt:lpstr>
      <vt:lpstr>Desigualdade de gênero no mercado de trabalho reduz a capacidade contributiva das mulheres para a Previdência Social</vt:lpstr>
      <vt:lpstr>Desigualdade de gênero no mercado de trabalho reduz a capacidade contributiva das mulheres para a Previdência Social</vt:lpstr>
      <vt:lpstr>Desigualdade de gênero no mercado de trabalho reduz a capacidade contributiva das mulheres para a Previdência Social</vt:lpstr>
      <vt:lpstr>A modo de conclusão  Para o debate....</vt:lpstr>
      <vt:lpstr>Apresentação do PowerPoint</vt:lpstr>
      <vt:lpstr>Apresentação do PowerPoint</vt:lpstr>
      <vt:lpstr>Apresentação do PowerPoint</vt:lpstr>
      <vt:lpstr>Obrigada pela atenção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Mulheres: Trabalhadoras em luta Panorama sobre a conjuntura e o mercado de trabalho</dc:title>
  <dc:creator>Fiorella</dc:creator>
  <cp:lastModifiedBy>jfrare</cp:lastModifiedBy>
  <cp:revision>267</cp:revision>
  <dcterms:created xsi:type="dcterms:W3CDTF">2016-07-01T15:26:30Z</dcterms:created>
  <dcterms:modified xsi:type="dcterms:W3CDTF">2016-07-05T14:15:34Z</dcterms:modified>
</cp:coreProperties>
</file>