
<file path=[Content_Types].xml><?xml version="1.0" encoding="utf-8"?>
<Types xmlns="http://schemas.openxmlformats.org/package/2006/content-types">
  <Default Extension="jfif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6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7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8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9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48" r:id="rId1"/>
  </p:sldMasterIdLst>
  <p:notesMasterIdLst>
    <p:notesMasterId r:id="rId17"/>
  </p:notesMasterIdLst>
  <p:sldIdLst>
    <p:sldId id="256" r:id="rId2"/>
    <p:sldId id="889" r:id="rId3"/>
    <p:sldId id="912" r:id="rId4"/>
    <p:sldId id="891" r:id="rId5"/>
    <p:sldId id="909" r:id="rId6"/>
    <p:sldId id="908" r:id="rId7"/>
    <p:sldId id="894" r:id="rId8"/>
    <p:sldId id="895" r:id="rId9"/>
    <p:sldId id="914" r:id="rId10"/>
    <p:sldId id="902" r:id="rId11"/>
    <p:sldId id="903" r:id="rId12"/>
    <p:sldId id="280" r:id="rId13"/>
    <p:sldId id="911" r:id="rId14"/>
    <p:sldId id="910" r:id="rId15"/>
    <p:sldId id="308" r:id="rId16"/>
  </p:sldIdLst>
  <p:sldSz cx="12192000" cy="6858000"/>
  <p:notesSz cx="10021888" cy="6888163"/>
  <p:defaultTextStyle>
    <a:defPPr>
      <a:defRPr lang="pt-BR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93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EFEC"/>
    <a:srgbClr val="CCDE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Estilo Médio 2 - Ênfase 4">
    <a:wholeTbl>
      <a:tcTxStyle>
        <a:fontRef idx="minor">
          <a:prstClr val="black"/>
        </a:fontRef>
        <a:schemeClr val="dk1"/>
      </a:tcTxStyle>
      <a:tcStyle>
        <a:tcBdr>
          <a:left>
            <a:ln w="12700">
              <a:solidFill>
                <a:schemeClr val="lt1"/>
              </a:solidFill>
            </a:ln>
          </a:left>
          <a:right>
            <a:ln w="12700">
              <a:solidFill>
                <a:schemeClr val="lt1"/>
              </a:solidFill>
            </a:ln>
          </a:right>
          <a:top>
            <a:ln w="12700">
              <a:solidFill>
                <a:schemeClr val="lt1"/>
              </a:solidFill>
            </a:ln>
          </a:top>
          <a:bottom>
            <a:ln w="12700">
              <a:solidFill>
                <a:schemeClr val="lt1"/>
              </a:solidFill>
            </a:ln>
          </a:bottom>
          <a:insideH>
            <a:ln w="12700">
              <a:solidFill>
                <a:schemeClr val="lt1"/>
              </a:solidFill>
            </a:ln>
          </a:insideH>
          <a:insideV>
            <a:ln w="12700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  <a:fill>
          <a:solidFill>
            <a:schemeClr val="accent4">
              <a:tint val="40000"/>
            </a:schemeClr>
          </a:solidFill>
        </a:fill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prstClr val="black"/>
        </a:fontRef>
        <a:schemeClr val="lt1"/>
      </a:tcTxStyle>
      <a:tcStyle>
        <a:tcBdr>
          <a:bottom>
            <a:ln w="38100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  <a:neCell>
      <a:tcStyle>
        <a:tcBdr/>
      </a:tcStyle>
    </a:neCell>
    <a:nwCell>
      <a:tcStyle>
        <a:tcBdr/>
      </a:tcStyle>
    </a:nwCell>
  </a:tblStyle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>
              <a:solidFill>
                <a:schemeClr val="lt1"/>
              </a:solidFill>
            </a:ln>
          </a:left>
          <a:right>
            <a:ln w="12700">
              <a:solidFill>
                <a:schemeClr val="lt1"/>
              </a:solidFill>
            </a:ln>
          </a:right>
          <a:top>
            <a:ln w="12700">
              <a:solidFill>
                <a:schemeClr val="lt1"/>
              </a:solidFill>
            </a:ln>
          </a:top>
          <a:bottom>
            <a:ln w="12700">
              <a:solidFill>
                <a:schemeClr val="lt1"/>
              </a:solidFill>
            </a:ln>
          </a:bottom>
          <a:insideH>
            <a:ln w="12700">
              <a:solidFill>
                <a:schemeClr val="lt1"/>
              </a:solidFill>
            </a:ln>
          </a:insideH>
          <a:insideV>
            <a:ln w="12700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  <a:fill>
          <a:solidFill>
            <a:schemeClr val="accent1">
              <a:tint val="40000"/>
            </a:schemeClr>
          </a:solidFill>
        </a:fill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prstClr val="black"/>
        </a:fontRef>
        <a:schemeClr val="lt1"/>
      </a:tcTxStyle>
      <a:tcStyle>
        <a:tcBdr>
          <a:bottom>
            <a:ln w="38100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  <a:neCell>
      <a:tcStyle>
        <a:tcBdr/>
      </a:tcStyle>
    </a:neCell>
    <a:nwCell>
      <a:tcStyle>
        <a:tcBdr/>
      </a:tcStyle>
    </a:nwCell>
  </a:tblStyle>
  <a:tblStyle styleId="{7DF18680-E054-41AD-8BC1-D1AEF772440D}" styleName="Estilo Médio 2 - Ênfase 5">
    <a:wholeTbl>
      <a:tcTxStyle>
        <a:fontRef idx="minor">
          <a:prstClr val="black"/>
        </a:fontRef>
        <a:schemeClr val="dk1"/>
      </a:tcTxStyle>
      <a:tcStyle>
        <a:tcBdr>
          <a:left>
            <a:ln w="12700">
              <a:solidFill>
                <a:schemeClr val="lt1"/>
              </a:solidFill>
            </a:ln>
          </a:left>
          <a:right>
            <a:ln w="12700">
              <a:solidFill>
                <a:schemeClr val="lt1"/>
              </a:solidFill>
            </a:ln>
          </a:right>
          <a:top>
            <a:ln w="12700">
              <a:solidFill>
                <a:schemeClr val="lt1"/>
              </a:solidFill>
            </a:ln>
          </a:top>
          <a:bottom>
            <a:ln w="12700">
              <a:solidFill>
                <a:schemeClr val="lt1"/>
              </a:solidFill>
            </a:ln>
          </a:bottom>
          <a:insideH>
            <a:ln w="12700">
              <a:solidFill>
                <a:schemeClr val="lt1"/>
              </a:solidFill>
            </a:ln>
          </a:insideH>
          <a:insideV>
            <a:ln w="12700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  <a:fill>
          <a:solidFill>
            <a:schemeClr val="accent5">
              <a:tint val="40000"/>
            </a:schemeClr>
          </a:solidFill>
        </a:fill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prstClr val="black"/>
        </a:fontRef>
        <a:schemeClr val="lt1"/>
      </a:tcTxStyle>
      <a:tcStyle>
        <a:tcBdr>
          <a:bottom>
            <a:ln w="38100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  <a:neCell>
      <a:tcStyle>
        <a:tcBdr/>
      </a:tcStyle>
    </a:neCell>
    <a:nwCell>
      <a:tcStyle>
        <a:tcBdr/>
      </a:tcStyle>
    </a:nwCell>
  </a:tblStyle>
  <a:tblStyle styleId="{125E5076-3810-47DD-B79F-674D7AD40C01}" styleName="Estilo Escuro 1 - Ênfas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847" autoAdjust="0"/>
    <p:restoredTop sz="91656" autoAdjust="0"/>
  </p:normalViewPr>
  <p:slideViewPr>
    <p:cSldViewPr snapToGrid="0" showGuides="1">
      <p:cViewPr varScale="1">
        <p:scale>
          <a:sx n="50" d="100"/>
          <a:sy n="50" d="100"/>
        </p:scale>
        <p:origin x="67" y="648"/>
      </p:cViewPr>
      <p:guideLst>
        <p:guide orient="horz" pos="2160"/>
        <p:guide pos="3931"/>
      </p:guideLst>
    </p:cSldViewPr>
  </p:slideViewPr>
  <p:outlineViewPr>
    <p:cViewPr>
      <p:scale>
        <a:sx n="33" d="100"/>
        <a:sy n="33" d="100"/>
      </p:scale>
      <p:origin x="0" y="-3706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20" d="100"/>
          <a:sy n="120" d="100"/>
        </p:scale>
        <p:origin x="773" y="-88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aula\Documents\Bancos\Santander\Terceiriza&#231;&#227;o\Apresenta&#231;&#227;o%20Santander%202019-2024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aula\Documents\Bancos\Santander\Terceiriza&#231;&#227;o\Apresenta&#231;&#227;o%20Santander%202019-2024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aula\Documents\Bancos\Santander\Terceiriza&#231;&#227;o\Apresenta&#231;&#227;o%20Santander%202019-2024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aula\Documents\Bancos\Santander\Terceiriza&#231;&#227;o\Apresenta&#231;&#227;o%20Santander%202019-2024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Pasta2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aula\Documents\Bancos\Santander\Terceiriza&#231;&#227;o\Apresenta&#231;&#227;o%20Santander%202019-2024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'Despesas com Pessoal'!$B$22</c:f>
              <c:strCache>
                <c:ptCount val="1"/>
                <c:pt idx="0">
                  <c:v>Consolidado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'Despesas com Pessoal'!$D$20:$I$20</c:f>
              <c:numCache>
                <c:formatCode>General</c:formatCode>
                <c:ptCount val="6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</c:numCache>
              <c:extLst/>
            </c:numRef>
          </c:cat>
          <c:val>
            <c:numRef>
              <c:f>'Despesas com Pessoal'!$D$22:$I$22</c:f>
              <c:numCache>
                <c:formatCode>#,##0</c:formatCode>
                <c:ptCount val="6"/>
                <c:pt idx="0">
                  <c:v>12674249.819220055</c:v>
                </c:pt>
                <c:pt idx="1">
                  <c:v>11537454.103691475</c:v>
                </c:pt>
                <c:pt idx="2">
                  <c:v>10663493.536036398</c:v>
                </c:pt>
                <c:pt idx="3">
                  <c:v>11062066.7144867</c:v>
                </c:pt>
                <c:pt idx="4">
                  <c:v>11835946.463</c:v>
                </c:pt>
                <c:pt idx="5">
                  <c:v>12149179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2B1A-449A-8346-35A9D61F1D4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8337903"/>
        <c:axId val="38333103"/>
      </c:barChart>
      <c:catAx>
        <c:axId val="3833790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pt-BR"/>
          </a:p>
        </c:txPr>
        <c:crossAx val="38333103"/>
        <c:crosses val="autoZero"/>
        <c:auto val="1"/>
        <c:lblAlgn val="ctr"/>
        <c:lblOffset val="100"/>
        <c:noMultiLvlLbl val="0"/>
      </c:catAx>
      <c:valAx>
        <c:axId val="38333103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38337903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6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pt-BR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6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pt-B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pt-BR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'Despesas com Pessoal'!$C$58</c:f>
              <c:strCache>
                <c:ptCount val="1"/>
                <c:pt idx="0">
                  <c:v>2024</c:v>
                </c:pt>
              </c:strCache>
            </c:strRef>
          </c:tx>
          <c:dPt>
            <c:idx val="0"/>
            <c:bubble3D val="0"/>
            <c:spPr>
              <a:solidFill>
                <a:srgbClr val="1D9A78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158-4E10-8416-F73DCE82BC74}"/>
              </c:ext>
            </c:extLst>
          </c:dPt>
          <c:dPt>
            <c:idx val="1"/>
            <c:bubble3D val="0"/>
            <c:spPr>
              <a:solidFill>
                <a:srgbClr val="8BC14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158-4E10-8416-F73DCE82BC74}"/>
              </c:ext>
            </c:extLst>
          </c:dPt>
          <c:dLbls>
            <c:numFmt formatCode="0.0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pt-BR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'Despesas com Pessoal'!$B$59:$B$60</c:f>
              <c:strCache>
                <c:ptCount val="2"/>
                <c:pt idx="0">
                  <c:v>Banco</c:v>
                </c:pt>
                <c:pt idx="1">
                  <c:v>Controladas e Coligadas</c:v>
                </c:pt>
              </c:strCache>
            </c:strRef>
          </c:cat>
          <c:val>
            <c:numRef>
              <c:f>'Despesas com Pessoal'!$C$59:$C$60</c:f>
              <c:numCache>
                <c:formatCode>#,##0</c:formatCode>
                <c:ptCount val="2"/>
                <c:pt idx="0">
                  <c:v>8607428</c:v>
                </c:pt>
                <c:pt idx="1">
                  <c:v>3541751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158-4E10-8416-F73DCE82BC7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pt-BR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6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pt-BR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pt-BR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'Despesas com Pessoal'!$C$53</c:f>
              <c:strCache>
                <c:ptCount val="1"/>
                <c:pt idx="0">
                  <c:v>2019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D88-4552-A756-E618025DAA3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D88-4552-A756-E618025DAA38}"/>
              </c:ext>
            </c:extLst>
          </c:dPt>
          <c:dLbls>
            <c:numFmt formatCode="0.0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pt-BR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'Despesas com Pessoal'!$B$54:$B$55</c:f>
              <c:strCache>
                <c:ptCount val="2"/>
                <c:pt idx="0">
                  <c:v>Banco</c:v>
                </c:pt>
                <c:pt idx="1">
                  <c:v>Controladas e Coligadas</c:v>
                </c:pt>
              </c:strCache>
            </c:strRef>
          </c:cat>
          <c:val>
            <c:numRef>
              <c:f>'Despesas com Pessoal'!$C$54:$C$55</c:f>
              <c:numCache>
                <c:formatCode>#,##0</c:formatCode>
                <c:ptCount val="2"/>
                <c:pt idx="0">
                  <c:v>11135828.012397533</c:v>
                </c:pt>
                <c:pt idx="1">
                  <c:v>1538421.8068225204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D88-4552-A756-E618025DAA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pt-BR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6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pt-B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4412471745725981"/>
          <c:y val="4.058017132046611E-2"/>
          <c:w val="0.57583336758637738"/>
          <c:h val="0.75094064858212628"/>
        </c:manualLayout>
      </c:layout>
      <c:lineChart>
        <c:grouping val="standard"/>
        <c:varyColors val="0"/>
        <c:ser>
          <c:idx val="1"/>
          <c:order val="1"/>
          <c:tx>
            <c:strRef>
              <c:f>'Despesas com Pessoal'!$B$31</c:f>
              <c:strCache>
                <c:ptCount val="1"/>
                <c:pt idx="0">
                  <c:v>Investimento/Empregado (R$ milhares)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'Despesas com Pessoal'!$D$28:$I$28</c:f>
              <c:numCache>
                <c:formatCode>General</c:formatCode>
                <c:ptCount val="6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</c:numCache>
            </c:numRef>
          </c:cat>
          <c:val>
            <c:numRef>
              <c:f>'Despesas com Pessoal'!$D$31:$I$31</c:f>
              <c:numCache>
                <c:formatCode>#,##0</c:formatCode>
                <c:ptCount val="6"/>
                <c:pt idx="0">
                  <c:v>265.04631671971509</c:v>
                </c:pt>
                <c:pt idx="1">
                  <c:v>258.69311203595316</c:v>
                </c:pt>
                <c:pt idx="2">
                  <c:v>202.93248969563246</c:v>
                </c:pt>
                <c:pt idx="3">
                  <c:v>210.29345692235614</c:v>
                </c:pt>
                <c:pt idx="4">
                  <c:v>212.83462737587885</c:v>
                </c:pt>
                <c:pt idx="5">
                  <c:v>218.32978111634259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D0A-44C3-98D8-3E4F45EE262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55605199"/>
        <c:axId val="1255594639"/>
      </c:lineChart>
      <c:lineChart>
        <c:grouping val="standard"/>
        <c:varyColors val="0"/>
        <c:ser>
          <c:idx val="0"/>
          <c:order val="0"/>
          <c:tx>
            <c:strRef>
              <c:f>'Despesas com Pessoal'!$B$30</c:f>
              <c:strCache>
                <c:ptCount val="1"/>
                <c:pt idx="0">
                  <c:v>Empregados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'Despesas com Pessoal'!$D$28:$I$28</c:f>
              <c:numCache>
                <c:formatCode>General</c:formatCode>
                <c:ptCount val="6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</c:numCache>
            </c:numRef>
          </c:cat>
          <c:val>
            <c:numRef>
              <c:f>'Despesas com Pessoal'!$D$30:$I$30</c:f>
              <c:numCache>
                <c:formatCode>#,##0</c:formatCode>
                <c:ptCount val="6"/>
                <c:pt idx="0">
                  <c:v>47819</c:v>
                </c:pt>
                <c:pt idx="1">
                  <c:v>44599</c:v>
                </c:pt>
                <c:pt idx="2">
                  <c:v>52547</c:v>
                </c:pt>
                <c:pt idx="3">
                  <c:v>52603</c:v>
                </c:pt>
                <c:pt idx="4">
                  <c:v>55611</c:v>
                </c:pt>
                <c:pt idx="5">
                  <c:v>55646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D0A-44C3-98D8-3E4F45EE262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55596079"/>
        <c:axId val="1255595599"/>
      </c:lineChart>
      <c:catAx>
        <c:axId val="125560519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pt-BR"/>
          </a:p>
        </c:txPr>
        <c:crossAx val="1255594639"/>
        <c:crosses val="autoZero"/>
        <c:auto val="1"/>
        <c:lblAlgn val="ctr"/>
        <c:lblOffset val="100"/>
        <c:noMultiLvlLbl val="0"/>
      </c:catAx>
      <c:valAx>
        <c:axId val="1255594639"/>
        <c:scaling>
          <c:orientation val="minMax"/>
          <c:min val="200"/>
        </c:scaling>
        <c:delete val="0"/>
        <c:axPos val="l"/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pt-BR"/>
          </a:p>
        </c:txPr>
        <c:crossAx val="1255605199"/>
        <c:crosses val="autoZero"/>
        <c:crossBetween val="between"/>
      </c:valAx>
      <c:valAx>
        <c:axId val="1255595599"/>
        <c:scaling>
          <c:orientation val="minMax"/>
          <c:min val="40000"/>
        </c:scaling>
        <c:delete val="0"/>
        <c:axPos val="r"/>
        <c:numFmt formatCode="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pt-BR"/>
          </a:p>
        </c:txPr>
        <c:crossAx val="1255596079"/>
        <c:crosses val="max"/>
        <c:crossBetween val="between"/>
      </c:valAx>
      <c:catAx>
        <c:axId val="1255596079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255595599"/>
        <c:crosses val="autoZero"/>
        <c:auto val="1"/>
        <c:lblAlgn val="ctr"/>
        <c:lblOffset val="100"/>
        <c:noMultiLvlLbl val="0"/>
      </c:cat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pt-BR"/>
          </a:p>
        </c:txPr>
      </c:dTable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pt-B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'Empregados e PA'!$D$13:$I$13</c:f>
              <c:numCache>
                <c:formatCode>General</c:formatCode>
                <c:ptCount val="6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</c:numCache>
              <c:extLst/>
            </c:numRef>
          </c:cat>
          <c:val>
            <c:numRef>
              <c:f>'Empregados e PA'!$D$14:$I$14</c:f>
              <c:numCache>
                <c:formatCode>#,##0</c:formatCode>
                <c:ptCount val="6"/>
                <c:pt idx="0">
                  <c:v>4666</c:v>
                </c:pt>
                <c:pt idx="1">
                  <c:v>4647</c:v>
                </c:pt>
                <c:pt idx="2">
                  <c:v>4608</c:v>
                </c:pt>
                <c:pt idx="3">
                  <c:v>4156</c:v>
                </c:pt>
                <c:pt idx="4">
                  <c:v>4131</c:v>
                </c:pt>
                <c:pt idx="5">
                  <c:v>3989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DD10-4B82-8D39-D8A1662210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6465088"/>
        <c:axId val="76450688"/>
      </c:barChart>
      <c:catAx>
        <c:axId val="764650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pt-BR"/>
          </a:p>
        </c:txPr>
        <c:crossAx val="76450688"/>
        <c:crosses val="autoZero"/>
        <c:auto val="1"/>
        <c:lblAlgn val="ctr"/>
        <c:lblOffset val="100"/>
        <c:noMultiLvlLbl val="0"/>
      </c:catAx>
      <c:valAx>
        <c:axId val="76450688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764650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6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pt-BR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Planilha1!$B$3:$B$8</c:f>
              <c:numCache>
                <c:formatCode>General</c:formatCod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</c:numCache>
            </c:numRef>
          </c:cat>
          <c:val>
            <c:numRef>
              <c:f>Planilha1!$C$3:$C$8</c:f>
              <c:numCache>
                <c:formatCode>General</c:formatCode>
                <c:ptCount val="6"/>
                <c:pt idx="0">
                  <c:v>44</c:v>
                </c:pt>
                <c:pt idx="1">
                  <c:v>39</c:v>
                </c:pt>
                <c:pt idx="2">
                  <c:v>39</c:v>
                </c:pt>
                <c:pt idx="3">
                  <c:v>31</c:v>
                </c:pt>
                <c:pt idx="4">
                  <c:v>29</c:v>
                </c:pt>
                <c:pt idx="5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566-4B01-986E-0E135FAFE5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26747408"/>
        <c:axId val="1026744048"/>
      </c:barChart>
      <c:catAx>
        <c:axId val="10267474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pt-BR"/>
          </a:p>
        </c:txPr>
        <c:crossAx val="1026744048"/>
        <c:crosses val="autoZero"/>
        <c:auto val="1"/>
        <c:lblAlgn val="ctr"/>
        <c:lblOffset val="100"/>
        <c:noMultiLvlLbl val="0"/>
      </c:catAx>
      <c:valAx>
        <c:axId val="102674404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0267474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8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pt-BR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3254043099833209E-2"/>
          <c:y val="2.9912284420645942E-2"/>
          <c:w val="0.97349191380033362"/>
          <c:h val="0.75928383524733412"/>
        </c:manualLayout>
      </c:layout>
      <c:lineChart>
        <c:grouping val="standard"/>
        <c:varyColors val="0"/>
        <c:ser>
          <c:idx val="0"/>
          <c:order val="0"/>
          <c:tx>
            <c:strRef>
              <c:f>'Lucro Consolidado'!$B$24</c:f>
              <c:strCache>
                <c:ptCount val="1"/>
                <c:pt idx="0">
                  <c:v>Lucro Controladas e Coligadas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solidFill>
                <a:schemeClr val="bg1"/>
              </a:solidFill>
              <a:ln w="22225">
                <a:solidFill>
                  <a:schemeClr val="accent1"/>
                </a:solidFill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'Lucro Consolidado'!$D$23:$I$23</c:f>
              <c:numCache>
                <c:formatCode>General</c:formatCode>
                <c:ptCount val="6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</c:numCache>
              <c:extLst/>
            </c:numRef>
          </c:cat>
          <c:val>
            <c:numRef>
              <c:f>'Lucro Consolidado'!$D$24:$I$24</c:f>
              <c:numCache>
                <c:formatCode>#,##0</c:formatCode>
                <c:ptCount val="6"/>
                <c:pt idx="0">
                  <c:v>4451.895165670956</c:v>
                </c:pt>
                <c:pt idx="1">
                  <c:v>3586.5955884933464</c:v>
                </c:pt>
                <c:pt idx="2">
                  <c:v>4281.4204533022867</c:v>
                </c:pt>
                <c:pt idx="3">
                  <c:v>6935.7922667332195</c:v>
                </c:pt>
                <c:pt idx="4">
                  <c:v>9160.5831779</c:v>
                </c:pt>
                <c:pt idx="5">
                  <c:v>7953.4979999999996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0-C95B-47FB-BA44-3D3DCFED9A96}"/>
            </c:ext>
          </c:extLst>
        </c:ser>
        <c:ser>
          <c:idx val="1"/>
          <c:order val="1"/>
          <c:tx>
            <c:strRef>
              <c:f>'Lucro Consolidado'!$B$28</c:f>
              <c:strCache>
                <c:ptCount val="1"/>
                <c:pt idx="0">
                  <c:v>Lucro Banco Santander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3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95B-47FB-BA44-3D3DCFED9A96}"/>
                </c:ext>
              </c:extLst>
            </c:dLbl>
            <c:spPr>
              <a:solidFill>
                <a:schemeClr val="bg1"/>
              </a:solidFill>
              <a:ln w="25400">
                <a:solidFill>
                  <a:schemeClr val="accent2"/>
                </a:solidFill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'Lucro Consolidado'!$D$23:$I$23</c:f>
              <c:numCache>
                <c:formatCode>General</c:formatCode>
                <c:ptCount val="6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</c:numCache>
              <c:extLst/>
            </c:numRef>
          </c:cat>
          <c:val>
            <c:numRef>
              <c:f>'Lucro Consolidado'!$D$28:$I$28</c:f>
              <c:numCache>
                <c:formatCode>#,##0</c:formatCode>
                <c:ptCount val="6"/>
                <c:pt idx="0">
                  <c:v>14475.039677328567</c:v>
                </c:pt>
                <c:pt idx="1">
                  <c:v>13613.150376564903</c:v>
                </c:pt>
                <c:pt idx="2">
                  <c:v>13107.810427221233</c:v>
                </c:pt>
                <c:pt idx="3">
                  <c:v>6850.3316611756409</c:v>
                </c:pt>
                <c:pt idx="4">
                  <c:v>246.50145519999933</c:v>
                </c:pt>
                <c:pt idx="5">
                  <c:v>5523.8919999999998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2-C95B-47FB-BA44-3D3DCFED9A9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462731455"/>
        <c:axId val="1462742015"/>
      </c:lineChart>
      <c:catAx>
        <c:axId val="14627314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pt-BR"/>
          </a:p>
        </c:txPr>
        <c:crossAx val="1462742015"/>
        <c:crosses val="autoZero"/>
        <c:auto val="1"/>
        <c:lblAlgn val="ctr"/>
        <c:lblOffset val="100"/>
        <c:noMultiLvlLbl val="0"/>
      </c:catAx>
      <c:valAx>
        <c:axId val="1462742015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146273145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1595665349168611"/>
          <c:y val="0.91479174241090866"/>
          <c:w val="0.56808669301662784"/>
          <c:h val="5.80152717521404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pt-BR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6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445097" cy="503766"/>
          </a:xfrm>
          <a:prstGeom prst="rect">
            <a:avLst/>
          </a:prstGeom>
        </p:spPr>
        <p:txBody>
          <a:bodyPr vert="horz" lIns="96341" tIns="48171" rIns="96341" bIns="48171" rtlCol="0"/>
          <a:lstStyle>
            <a:lvl1pPr algn="l">
              <a:defRPr sz="1300"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 bwMode="auto">
          <a:xfrm>
            <a:off x="3196129" y="0"/>
            <a:ext cx="2445097" cy="503766"/>
          </a:xfrm>
          <a:prstGeom prst="rect">
            <a:avLst/>
          </a:prstGeom>
        </p:spPr>
        <p:txBody>
          <a:bodyPr vert="horz" lIns="96341" tIns="48171" rIns="96341" bIns="48171" rtlCol="0"/>
          <a:lstStyle>
            <a:lvl1pPr algn="r">
              <a:defRPr sz="1300"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>
              <a:defRPr/>
            </a:pPr>
            <a:fld id="{C8AA02CF-B9BE-43BF-B16B-2BEFE6E6AE9C}" type="datetimeFigureOut">
              <a:rPr lang="pt-BR" smtClean="0"/>
              <a:pPr>
                <a:defRPr/>
              </a:pPr>
              <a:t>16/05/2025</a:t>
            </a:fld>
            <a:endParaRPr lang="pt-BR" dirty="0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-190500" y="1254125"/>
            <a:ext cx="6022975" cy="33893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341" tIns="48171" rIns="96341" bIns="48171" rtlCol="0" anchor="ctr"/>
          <a:lstStyle/>
          <a:p>
            <a:pPr>
              <a:defRPr/>
            </a:pPr>
            <a:endParaRPr lang="pt-BR" dirty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 bwMode="auto">
          <a:xfrm>
            <a:off x="564253" y="4831969"/>
            <a:ext cx="4514025" cy="3953429"/>
          </a:xfrm>
          <a:prstGeom prst="rect">
            <a:avLst/>
          </a:prstGeom>
        </p:spPr>
        <p:txBody>
          <a:bodyPr vert="horz" lIns="96341" tIns="48171" rIns="96341" bIns="48171" rtlCol="0"/>
          <a:lstStyle/>
          <a:p>
            <a:pPr lvl="0">
              <a:defRPr/>
            </a:pPr>
            <a:r>
              <a:rPr lang="pt-BR" dirty="0"/>
              <a:t>Clique para editar o texto mestre</a:t>
            </a:r>
            <a:endParaRPr dirty="0"/>
          </a:p>
          <a:p>
            <a:pPr lvl="1">
              <a:defRPr/>
            </a:pPr>
            <a:r>
              <a:rPr lang="pt-BR" dirty="0"/>
              <a:t>Segundo nível</a:t>
            </a:r>
            <a:endParaRPr dirty="0"/>
          </a:p>
          <a:p>
            <a:pPr lvl="2">
              <a:defRPr/>
            </a:pPr>
            <a:r>
              <a:rPr lang="pt-BR" dirty="0"/>
              <a:t>Terceiro nível</a:t>
            </a:r>
            <a:endParaRPr dirty="0"/>
          </a:p>
          <a:p>
            <a:pPr lvl="3">
              <a:defRPr/>
            </a:pPr>
            <a:r>
              <a:rPr lang="pt-BR" dirty="0"/>
              <a:t>Quarto nível</a:t>
            </a:r>
            <a:endParaRPr dirty="0"/>
          </a:p>
          <a:p>
            <a:pPr lvl="4">
              <a:defRPr/>
            </a:pPr>
            <a:r>
              <a:rPr lang="pt-BR" dirty="0"/>
              <a:t>Quinto nível</a:t>
            </a:r>
            <a:endParaRPr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 bwMode="auto">
          <a:xfrm>
            <a:off x="0" y="9536690"/>
            <a:ext cx="2445097" cy="503765"/>
          </a:xfrm>
          <a:prstGeom prst="rect">
            <a:avLst/>
          </a:prstGeom>
        </p:spPr>
        <p:txBody>
          <a:bodyPr vert="horz" lIns="96341" tIns="48171" rIns="96341" bIns="48171" rtlCol="0" anchor="b"/>
          <a:lstStyle>
            <a:lvl1pPr algn="l">
              <a:defRPr sz="1300"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 bwMode="auto">
          <a:xfrm>
            <a:off x="3196129" y="9536690"/>
            <a:ext cx="2445097" cy="503765"/>
          </a:xfrm>
          <a:prstGeom prst="rect">
            <a:avLst/>
          </a:prstGeom>
        </p:spPr>
        <p:txBody>
          <a:bodyPr vert="horz" lIns="96341" tIns="48171" rIns="96341" bIns="48171" rtlCol="0" anchor="b"/>
          <a:lstStyle>
            <a:lvl1pPr algn="r">
              <a:defRPr sz="1300"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>
              <a:defRPr/>
            </a:pPr>
            <a:fld id="{F762BFE1-79EF-4F6E-9D6D-8B3DD974B6B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>
      <a:defRPr sz="1200">
        <a:solidFill>
          <a:schemeClr val="tx1"/>
        </a:solidFill>
        <a:latin typeface="+mn-lt"/>
        <a:ea typeface="Calibri" panose="020F0502020204030204" pitchFamily="34" charset="0"/>
        <a:cs typeface="Calibri" panose="020F0502020204030204" pitchFamily="34" charset="0"/>
      </a:defRPr>
    </a:lvl1pPr>
    <a:lvl2pPr marL="457200" algn="l" defTabSz="914400">
      <a:defRPr sz="1200">
        <a:solidFill>
          <a:schemeClr val="tx1"/>
        </a:solidFill>
        <a:latin typeface="+mn-lt"/>
        <a:ea typeface="Calibri" panose="020F0502020204030204" pitchFamily="34" charset="0"/>
        <a:cs typeface="Calibri" panose="020F0502020204030204" pitchFamily="34" charset="0"/>
      </a:defRPr>
    </a:lvl2pPr>
    <a:lvl3pPr marL="914400" algn="l" defTabSz="914400">
      <a:defRPr sz="1200">
        <a:solidFill>
          <a:schemeClr val="tx1"/>
        </a:solidFill>
        <a:latin typeface="+mn-lt"/>
        <a:ea typeface="Calibri" panose="020F0502020204030204" pitchFamily="34" charset="0"/>
        <a:cs typeface="Calibri" panose="020F0502020204030204" pitchFamily="34" charset="0"/>
      </a:defRPr>
    </a:lvl3pPr>
    <a:lvl4pPr marL="1371600" algn="l" defTabSz="914400">
      <a:defRPr sz="1200">
        <a:solidFill>
          <a:schemeClr val="tx1"/>
        </a:solidFill>
        <a:latin typeface="+mn-lt"/>
        <a:ea typeface="Calibri" panose="020F0502020204030204" pitchFamily="34" charset="0"/>
        <a:cs typeface="Calibri" panose="020F0502020204030204" pitchFamily="34" charset="0"/>
      </a:defRPr>
    </a:lvl4pPr>
    <a:lvl5pPr marL="1828800" algn="l" defTabSz="914400">
      <a:defRPr sz="1200">
        <a:solidFill>
          <a:schemeClr val="tx1"/>
        </a:solidFill>
        <a:latin typeface="+mn-lt"/>
        <a:ea typeface="Calibri" panose="020F0502020204030204" pitchFamily="34" charset="0"/>
        <a:cs typeface="Calibri" panose="020F0502020204030204" pitchFamily="34" charset="0"/>
      </a:defRPr>
    </a:lvl5pPr>
    <a:lvl6pPr marL="2286000" algn="l" defTabSz="91440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81134B73-1AAE-ADA5-A3F9-38FAE707B6F4}" type="slidenum">
              <a:rPr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B7D217-9907-0655-9B5B-E43A410CC6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174FAA08-F3DB-77A8-C0DD-6F6649CDAC4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5D489AB8-5C1C-C0A6-FB00-2C37ABF2177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1200" kern="0" spc="35" dirty="0">
              <a:solidFill>
                <a:srgbClr val="222222"/>
              </a:solidFill>
              <a:effectLst/>
              <a:ea typeface="Times New Roman" panose="02020603050405020304" pitchFamily="18" charset="0"/>
            </a:endParaRP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6BF2FFE5-D217-9D57-C26F-946772507A5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762BFE1-79EF-4F6E-9D6D-8B3DD974B6B4}" type="slidenum">
              <a:rPr lang="pt-BR" smtClean="0"/>
              <a:pPr>
                <a:defRPr/>
              </a:pPr>
              <a:t>10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9870371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DBB87A-5928-CE09-D9E2-9367656C78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75EFECA5-6048-92FE-43A4-B0A67FAB4E2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4B2B72DB-5272-DC6F-3853-D21E109F4DE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1200" spc="35" dirty="0">
              <a:solidFill>
                <a:srgbClr val="222222"/>
              </a:solidFill>
              <a:ea typeface="Times New Roman" panose="02020603050405020304" pitchFamily="18" charset="0"/>
            </a:endParaRP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CBBE527-9C87-427E-81DB-78E14B450BC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762BFE1-79EF-4F6E-9D6D-8B3DD974B6B4}" type="slidenum">
              <a:rPr lang="pt-BR" smtClean="0"/>
              <a:pPr>
                <a:defRPr/>
              </a:pPr>
              <a:t>11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9176641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762BFE1-79EF-4F6E-9D6D-8B3DD974B6B4}" type="slidenum">
              <a:rPr lang="pt-BR"/>
              <a:t>12</a:t>
            </a:fld>
            <a:endParaRPr lang="pt-B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83A3C5-8570-0034-252C-719E2A6C91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146F8F51-05E8-41BD-7FF4-3D120092602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529407FD-0BF1-C413-DBE4-A68BD305F84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1200" kern="0" spc="35" dirty="0">
              <a:solidFill>
                <a:srgbClr val="222222"/>
              </a:solidFill>
              <a:effectLst/>
              <a:ea typeface="Times New Roman" panose="02020603050405020304" pitchFamily="18" charset="0"/>
            </a:endParaRP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2612875B-A379-6FF7-B7CC-7A0CB0251B4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762BFE1-79EF-4F6E-9D6D-8B3DD974B6B4}" type="slidenum">
              <a:rPr lang="pt-BR" smtClean="0"/>
              <a:pPr>
                <a:defRPr/>
              </a:pPr>
              <a:t>13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5706875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B04020-AA79-4045-0DF2-1899787C11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3356F8D3-917F-F11D-3851-98DC6A42DA9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12F7829B-39C4-9AD3-CEF7-5AC0B55D048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1200" spc="35" dirty="0">
              <a:solidFill>
                <a:srgbClr val="222222"/>
              </a:solidFill>
              <a:ea typeface="Times New Roman" panose="02020603050405020304" pitchFamily="18" charset="0"/>
            </a:endParaRP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1F11985C-1719-C469-9084-96894C56530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762BFE1-79EF-4F6E-9D6D-8B3DD974B6B4}" type="slidenum">
              <a:rPr lang="pt-BR" smtClean="0"/>
              <a:pPr>
                <a:defRPr/>
              </a:pPr>
              <a:t>14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5375936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000C181A-1AD1-70A1-EE5C-A3CBE756846D}" type="slidenum">
              <a:rPr/>
              <a:t>15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1200" kern="0" spc="35" dirty="0">
              <a:solidFill>
                <a:srgbClr val="222222"/>
              </a:solidFill>
              <a:effectLst/>
              <a:ea typeface="Times New Roman" panose="02020603050405020304" pitchFamily="18" charset="0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762BFE1-79EF-4F6E-9D6D-8B3DD974B6B4}" type="slidenum">
              <a:rPr lang="pt-BR" smtClean="0"/>
              <a:pPr>
                <a:defRPr/>
              </a:pPr>
              <a:t>2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981934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9DDC26-4BF5-E601-95AC-FC8A201D5A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53FA0836-A903-B554-070E-3FF482C9A34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2F2D4436-F46C-FF56-95C4-424670CEDF8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1200" kern="0" spc="35" dirty="0">
              <a:solidFill>
                <a:srgbClr val="222222"/>
              </a:solidFill>
              <a:effectLst/>
              <a:ea typeface="Times New Roman" panose="02020603050405020304" pitchFamily="18" charset="0"/>
            </a:endParaRP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6EE709FC-A0F4-64CF-D21F-8B72AFE8222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762BFE1-79EF-4F6E-9D6D-8B3DD974B6B4}" type="slidenum">
              <a:rPr lang="pt-BR" smtClean="0"/>
              <a:pPr>
                <a:defRPr/>
              </a:pPr>
              <a:t>3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720650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1200" spc="35" dirty="0">
              <a:solidFill>
                <a:srgbClr val="222222"/>
              </a:solidFill>
              <a:ea typeface="Times New Roman" panose="02020603050405020304" pitchFamily="18" charset="0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762BFE1-79EF-4F6E-9D6D-8B3DD974B6B4}" type="slidenum">
              <a:rPr lang="pt-BR" smtClean="0"/>
              <a:pPr>
                <a:defRPr/>
              </a:pPr>
              <a:t>4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170552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4DE51B-4F93-8709-6E04-5F180D5617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1E073BF8-D174-9944-7B74-302EBF8E058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8DEC5A14-5FBD-CABB-6FA9-FBDF8525624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1200" spc="35" dirty="0">
              <a:solidFill>
                <a:srgbClr val="222222"/>
              </a:solidFill>
              <a:ea typeface="Times New Roman" panose="02020603050405020304" pitchFamily="18" charset="0"/>
            </a:endParaRP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74A6ED1A-FEE0-9EA9-8142-2F670DFF69C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762BFE1-79EF-4F6E-9D6D-8B3DD974B6B4}" type="slidenum">
              <a:rPr lang="pt-BR" smtClean="0"/>
              <a:pPr>
                <a:defRPr/>
              </a:pPr>
              <a:t>5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192159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D6E70D-5ED0-D392-23F6-675DE2B56C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8CC69C54-367F-983B-D6CE-CBEA645BAC2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6D1F36E4-B0F5-49AF-6C92-0D822D81D42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1200" spc="35" dirty="0">
              <a:solidFill>
                <a:srgbClr val="222222"/>
              </a:solidFill>
              <a:ea typeface="Times New Roman" panose="02020603050405020304" pitchFamily="18" charset="0"/>
            </a:endParaRP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EC4621B-C87C-1F43-9BA5-4952DEAF2AD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762BFE1-79EF-4F6E-9D6D-8B3DD974B6B4}" type="slidenum">
              <a:rPr lang="pt-BR" smtClean="0"/>
              <a:pPr>
                <a:defRPr/>
              </a:pPr>
              <a:t>6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297930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1200" spc="35" dirty="0">
              <a:solidFill>
                <a:srgbClr val="222222"/>
              </a:solidFill>
              <a:ea typeface="Times New Roman" panose="02020603050405020304" pitchFamily="18" charset="0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762BFE1-79EF-4F6E-9D6D-8B3DD974B6B4}" type="slidenum">
              <a:rPr lang="pt-BR" smtClean="0"/>
              <a:pPr>
                <a:defRPr/>
              </a:pPr>
              <a:t>7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894271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1200" spc="35" dirty="0">
              <a:solidFill>
                <a:srgbClr val="222222"/>
              </a:solidFill>
              <a:ea typeface="Times New Roman" panose="02020603050405020304" pitchFamily="18" charset="0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762BFE1-79EF-4F6E-9D6D-8B3DD974B6B4}" type="slidenum">
              <a:rPr lang="pt-BR" smtClean="0"/>
              <a:pPr>
                <a:defRPr/>
              </a:pPr>
              <a:t>8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001706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677D16-0CEC-7C04-838F-4222828A57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D92755F5-84AD-5C2B-797D-BE4CE9382FF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730001AC-ACA6-1027-6347-F5F37A4D31F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1200" spc="35" dirty="0">
              <a:solidFill>
                <a:srgbClr val="222222"/>
              </a:solidFill>
              <a:ea typeface="Times New Roman" panose="02020603050405020304" pitchFamily="18" charset="0"/>
            </a:endParaRP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CEFE1F9-DA3F-1596-41F6-C4290B66E1C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762BFE1-79EF-4F6E-9D6D-8B3DD974B6B4}" type="slidenum">
              <a:rPr lang="pt-BR" smtClean="0"/>
              <a:pPr>
                <a:defRPr/>
              </a:pPr>
              <a:t>9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524039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Slide de título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pt-BR"/>
              <a:t>Clique para editar o estilo do subtítulo mestre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7905235-2BE2-403C-A240-97690C3FC6F4}" type="datetime1">
              <a:rPr lang="pt-BR" smtClean="0"/>
              <a:t>16/05/2025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CACC7F1-D402-4634-82CF-F44B4DF50986}" type="slidenum">
              <a:rPr lang="pt-BR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Título e texto vertical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pt-BR"/>
              <a:t>Clique para editar o texto mestre</a:t>
            </a:r>
            <a:endParaRPr/>
          </a:p>
          <a:p>
            <a:pPr lvl="1">
              <a:defRPr/>
            </a:pPr>
            <a:r>
              <a:rPr lang="pt-BR"/>
              <a:t>Segundo nível</a:t>
            </a:r>
            <a:endParaRPr/>
          </a:p>
          <a:p>
            <a:pPr lvl="2">
              <a:defRPr/>
            </a:pPr>
            <a:r>
              <a:rPr lang="pt-BR"/>
              <a:t>Terceiro nível</a:t>
            </a:r>
            <a:endParaRPr/>
          </a:p>
          <a:p>
            <a:pPr lvl="3">
              <a:defRPr/>
            </a:pPr>
            <a:r>
              <a:rPr lang="pt-BR"/>
              <a:t>Quarto nível</a:t>
            </a:r>
            <a:endParaRPr/>
          </a:p>
          <a:p>
            <a:pPr lvl="4">
              <a:defRPr/>
            </a:pPr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0F3935D-6545-4677-B7E5-78F324A88C41}" type="datetime1">
              <a:rPr lang="pt-BR" smtClean="0"/>
              <a:t>16/05/2025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CACC7F1-D402-4634-82CF-F44B4DF50986}" type="slidenum">
              <a:rPr lang="pt-BR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Título e texto verticais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pt-BR"/>
              <a:t>Clique para editar o texto mestre</a:t>
            </a:r>
            <a:endParaRPr/>
          </a:p>
          <a:p>
            <a:pPr lvl="1">
              <a:defRPr/>
            </a:pPr>
            <a:r>
              <a:rPr lang="pt-BR"/>
              <a:t>Segundo nível</a:t>
            </a:r>
            <a:endParaRPr/>
          </a:p>
          <a:p>
            <a:pPr lvl="2">
              <a:defRPr/>
            </a:pPr>
            <a:r>
              <a:rPr lang="pt-BR"/>
              <a:t>Terceiro nível</a:t>
            </a:r>
            <a:endParaRPr/>
          </a:p>
          <a:p>
            <a:pPr lvl="3">
              <a:defRPr/>
            </a:pPr>
            <a:r>
              <a:rPr lang="pt-BR"/>
              <a:t>Quarto nível</a:t>
            </a:r>
            <a:endParaRPr/>
          </a:p>
          <a:p>
            <a:pPr lvl="4">
              <a:defRPr/>
            </a:pPr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9214600-C2A6-483D-8C28-C49F4D5151BF}" type="datetime1">
              <a:rPr lang="pt-BR" smtClean="0"/>
              <a:t>16/05/2025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CACC7F1-D402-4634-82CF-F44B4DF50986}" type="slidenum">
              <a:rPr lang="pt-BR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Título e conteúdo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pt-BR"/>
              <a:t>Clique para editar o texto mestre</a:t>
            </a:r>
            <a:endParaRPr/>
          </a:p>
          <a:p>
            <a:pPr lvl="1">
              <a:defRPr/>
            </a:pPr>
            <a:r>
              <a:rPr lang="pt-BR"/>
              <a:t>Segundo nível</a:t>
            </a:r>
            <a:endParaRPr/>
          </a:p>
          <a:p>
            <a:pPr lvl="2">
              <a:defRPr/>
            </a:pPr>
            <a:r>
              <a:rPr lang="pt-BR"/>
              <a:t>Terceiro nível</a:t>
            </a:r>
            <a:endParaRPr/>
          </a:p>
          <a:p>
            <a:pPr lvl="3">
              <a:defRPr/>
            </a:pPr>
            <a:r>
              <a:rPr lang="pt-BR"/>
              <a:t>Quarto nível</a:t>
            </a:r>
            <a:endParaRPr/>
          </a:p>
          <a:p>
            <a:pPr lvl="4">
              <a:defRPr/>
            </a:pPr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BD6BBAC-799A-458D-8CC5-585F2383FB80}" type="datetime1">
              <a:rPr lang="pt-BR" smtClean="0"/>
              <a:t>16/05/2025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CACC7F1-D402-4634-82CF-F44B4DF50986}" type="slidenum">
              <a:rPr lang="pt-BR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Cabeçalho da Seção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pt-BR"/>
              <a:t>Clique para editar o texto mestre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6314E55A-7BFE-4714-BA41-D33709F83992}" type="datetime1">
              <a:rPr lang="pt-BR" smtClean="0"/>
              <a:t>16/05/2025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CACC7F1-D402-4634-82CF-F44B4DF50986}" type="slidenum">
              <a:rPr lang="pt-BR"/>
              <a:t>‹nº›</a:t>
            </a:fld>
            <a:endParaRPr lang="pt-BR"/>
          </a:p>
        </p:txBody>
      </p:sp>
      <p:pic>
        <p:nvPicPr>
          <p:cNvPr id="7" name="Picture 2" descr="logodieesenovo"/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/>
        </p:blipFill>
        <p:spPr bwMode="auto">
          <a:xfrm>
            <a:off x="10626555" y="6410848"/>
            <a:ext cx="1257244" cy="256856"/>
          </a:xfrm>
          <a:prstGeom prst="rect">
            <a:avLst/>
          </a:prstGeom>
          <a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alphaModFix amt="0"/>
            </a:blip>
            <a:tile tx="0" ty="0" sx="100000" sy="100000" flip="none" algn="tl"/>
          </a:blipFill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Duas Partes de Conteúdo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pt-BR"/>
              <a:t>Clique para editar o texto mestre</a:t>
            </a:r>
            <a:endParaRPr/>
          </a:p>
          <a:p>
            <a:pPr lvl="1">
              <a:defRPr/>
            </a:pPr>
            <a:r>
              <a:rPr lang="pt-BR"/>
              <a:t>Segundo nível</a:t>
            </a:r>
            <a:endParaRPr/>
          </a:p>
          <a:p>
            <a:pPr lvl="2">
              <a:defRPr/>
            </a:pPr>
            <a:r>
              <a:rPr lang="pt-BR"/>
              <a:t>Terceiro nível</a:t>
            </a:r>
            <a:endParaRPr/>
          </a:p>
          <a:p>
            <a:pPr lvl="3">
              <a:defRPr/>
            </a:pPr>
            <a:r>
              <a:rPr lang="pt-BR"/>
              <a:t>Quarto nível</a:t>
            </a:r>
            <a:endParaRPr/>
          </a:p>
          <a:p>
            <a:pPr lvl="4">
              <a:defRPr/>
            </a:pPr>
            <a:r>
              <a:rPr lang="pt-BR"/>
              <a:t>Quinto nível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pt-BR"/>
              <a:t>Clique para editar o texto mestre</a:t>
            </a:r>
            <a:endParaRPr/>
          </a:p>
          <a:p>
            <a:pPr lvl="1">
              <a:defRPr/>
            </a:pPr>
            <a:r>
              <a:rPr lang="pt-BR"/>
              <a:t>Segundo nível</a:t>
            </a:r>
            <a:endParaRPr/>
          </a:p>
          <a:p>
            <a:pPr lvl="2">
              <a:defRPr/>
            </a:pPr>
            <a:r>
              <a:rPr lang="pt-BR"/>
              <a:t>Terceiro nível</a:t>
            </a:r>
            <a:endParaRPr/>
          </a:p>
          <a:p>
            <a:pPr lvl="3">
              <a:defRPr/>
            </a:pPr>
            <a:r>
              <a:rPr lang="pt-BR"/>
              <a:t>Quarto nível</a:t>
            </a:r>
            <a:endParaRPr/>
          </a:p>
          <a:p>
            <a:pPr lvl="4">
              <a:defRPr/>
            </a:pPr>
            <a:r>
              <a:rPr lang="pt-BR"/>
              <a:t>Quinto nível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2D5C19E-BF9C-4617-B947-54C03AABA8CF}" type="datetime1">
              <a:rPr lang="pt-BR" smtClean="0"/>
              <a:t>16/05/2025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CACC7F1-D402-4634-82CF-F44B4DF50986}" type="slidenum">
              <a:rPr lang="pt-BR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Comparação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pt-BR"/>
              <a:t>Clique para editar o texto mestre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pt-BR"/>
              <a:t>Clique para editar o texto mestre</a:t>
            </a:r>
            <a:endParaRPr/>
          </a:p>
          <a:p>
            <a:pPr lvl="1">
              <a:defRPr/>
            </a:pPr>
            <a:r>
              <a:rPr lang="pt-BR"/>
              <a:t>Segundo nível</a:t>
            </a:r>
            <a:endParaRPr/>
          </a:p>
          <a:p>
            <a:pPr lvl="2">
              <a:defRPr/>
            </a:pPr>
            <a:r>
              <a:rPr lang="pt-BR"/>
              <a:t>Terceiro nível</a:t>
            </a:r>
            <a:endParaRPr/>
          </a:p>
          <a:p>
            <a:pPr lvl="3">
              <a:defRPr/>
            </a:pPr>
            <a:r>
              <a:rPr lang="pt-BR"/>
              <a:t>Quarto nível</a:t>
            </a:r>
            <a:endParaRPr/>
          </a:p>
          <a:p>
            <a:pPr lvl="4">
              <a:defRPr/>
            </a:pPr>
            <a:r>
              <a:rPr lang="pt-BR"/>
              <a:t>Quinto nível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pt-BR"/>
              <a:t>Clique para editar o texto mestre</a:t>
            </a:r>
            <a:endParaRPr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pt-BR"/>
              <a:t>Clique para editar o texto mestre</a:t>
            </a:r>
            <a:endParaRPr/>
          </a:p>
          <a:p>
            <a:pPr lvl="1">
              <a:defRPr/>
            </a:pPr>
            <a:r>
              <a:rPr lang="pt-BR"/>
              <a:t>Segundo nível</a:t>
            </a:r>
            <a:endParaRPr/>
          </a:p>
          <a:p>
            <a:pPr lvl="2">
              <a:defRPr/>
            </a:pPr>
            <a:r>
              <a:rPr lang="pt-BR"/>
              <a:t>Terceiro nível</a:t>
            </a:r>
            <a:endParaRPr/>
          </a:p>
          <a:p>
            <a:pPr lvl="3">
              <a:defRPr/>
            </a:pPr>
            <a:r>
              <a:rPr lang="pt-BR"/>
              <a:t>Quarto nível</a:t>
            </a:r>
            <a:endParaRPr/>
          </a:p>
          <a:p>
            <a:pPr lvl="4">
              <a:defRPr/>
            </a:pPr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FD5FAA7-18F4-4A6D-8F7C-F3A0845E8910}" type="datetime1">
              <a:rPr lang="pt-BR" smtClean="0"/>
              <a:t>16/05/2025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CACC7F1-D402-4634-82CF-F44B4DF50986}" type="slidenum">
              <a:rPr lang="pt-BR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Somente título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F4A9E698-16FC-49C7-8974-13A026CD51FA}" type="datetime1">
              <a:rPr lang="pt-BR" smtClean="0"/>
              <a:t>16/05/2025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CACC7F1-D402-4634-82CF-F44B4DF50986}" type="slidenum">
              <a:rPr lang="pt-BR"/>
              <a:t>‹nº›</a:t>
            </a:fld>
            <a:endParaRPr lang="pt-BR"/>
          </a:p>
        </p:txBody>
      </p:sp>
      <p:pic>
        <p:nvPicPr>
          <p:cNvPr id="7" name="Picture 2" descr="logodieesenovo"/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/>
        </p:blipFill>
        <p:spPr bwMode="auto">
          <a:xfrm>
            <a:off x="10975706" y="6433859"/>
            <a:ext cx="1028410" cy="210105"/>
          </a:xfrm>
          <a:prstGeom prst="rect">
            <a:avLst/>
          </a:prstGeom>
          <a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alphaModFix amt="0"/>
            </a:blip>
            <a:tile tx="0" ty="0" sx="100000" sy="100000" flip="none" algn="tl"/>
          </a:blipFill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Em branco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0342AA9-C007-4926-927A-DE6877DA00F7}" type="datetime1">
              <a:rPr lang="pt-BR" smtClean="0"/>
              <a:t>16/05/2025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CACC7F1-D402-4634-82CF-F44B4DF50986}" type="slidenum">
              <a:rPr lang="pt-BR"/>
              <a:t>‹nº›</a:t>
            </a:fld>
            <a:endParaRPr lang="pt-BR"/>
          </a:p>
        </p:txBody>
      </p:sp>
      <p:pic>
        <p:nvPicPr>
          <p:cNvPr id="5" name="Picture 2" descr="logodieesenovo"/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/>
        </p:blipFill>
        <p:spPr bwMode="auto">
          <a:xfrm>
            <a:off x="10975706" y="6433859"/>
            <a:ext cx="1028410" cy="210105"/>
          </a:xfrm>
          <a:prstGeom prst="rect">
            <a:avLst/>
          </a:prstGeom>
          <a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alphaModFix amt="0"/>
            </a:blip>
            <a:tile tx="0" ty="0" sx="100000" sy="100000" flip="none" algn="tl"/>
          </a:blipFill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Conteúdo com Legenda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pt-BR"/>
              <a:t>Clique para editar o texto mestre</a:t>
            </a:r>
            <a:endParaRPr/>
          </a:p>
          <a:p>
            <a:pPr lvl="1">
              <a:defRPr/>
            </a:pPr>
            <a:r>
              <a:rPr lang="pt-BR"/>
              <a:t>Segundo nível</a:t>
            </a:r>
            <a:endParaRPr/>
          </a:p>
          <a:p>
            <a:pPr lvl="2">
              <a:defRPr/>
            </a:pPr>
            <a:r>
              <a:rPr lang="pt-BR"/>
              <a:t>Terceiro nível</a:t>
            </a:r>
            <a:endParaRPr/>
          </a:p>
          <a:p>
            <a:pPr lvl="3">
              <a:defRPr/>
            </a:pPr>
            <a:r>
              <a:rPr lang="pt-BR"/>
              <a:t>Quarto nível</a:t>
            </a:r>
            <a:endParaRPr/>
          </a:p>
          <a:p>
            <a:pPr lvl="4">
              <a:defRPr/>
            </a:pPr>
            <a:r>
              <a:rPr lang="pt-BR"/>
              <a:t>Quinto nível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pt-BR"/>
              <a:t>Clique para editar o texto mestre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6E75B349-840E-4736-BE6A-AF61EF077B0E}" type="datetime1">
              <a:rPr lang="pt-BR" smtClean="0"/>
              <a:t>16/05/2025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CACC7F1-D402-4634-82CF-F44B4DF50986}" type="slidenum">
              <a:rPr lang="pt-BR"/>
              <a:t>‹nº›</a:t>
            </a:fld>
            <a:endParaRPr lang="pt-BR"/>
          </a:p>
        </p:txBody>
      </p:sp>
      <p:pic>
        <p:nvPicPr>
          <p:cNvPr id="8" name="Picture 2" descr="logodieesenovo"/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/>
        </p:blipFill>
        <p:spPr bwMode="auto">
          <a:xfrm>
            <a:off x="10975706" y="6433859"/>
            <a:ext cx="1028410" cy="210105"/>
          </a:xfrm>
          <a:prstGeom prst="rect">
            <a:avLst/>
          </a:prstGeom>
          <a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alphaModFix amt="0"/>
            </a:blip>
            <a:tile tx="0" ty="0" sx="100000" sy="100000" flip="none" algn="tl"/>
          </a:blipFill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Imagem com Legenda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r>
              <a:rPr lang="pt-BR"/>
              <a:t>Clique no ícone para adicionar uma imagem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pt-BR"/>
              <a:t>Clique para editar o texto mestre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6DB49EEA-8644-4DE6-ACE7-9A55DBCE25DD}" type="datetime1">
              <a:rPr lang="pt-BR" smtClean="0"/>
              <a:t>16/05/2025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CACC7F1-D402-4634-82CF-F44B4DF50986}" type="slidenum">
              <a:rPr lang="pt-BR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pt-BR" dirty="0"/>
              <a:t>Clique para editar o texto mestre</a:t>
            </a:r>
            <a:endParaRPr dirty="0"/>
          </a:p>
          <a:p>
            <a:pPr lvl="1">
              <a:defRPr/>
            </a:pPr>
            <a:r>
              <a:rPr lang="pt-BR" dirty="0"/>
              <a:t>Segundo nível</a:t>
            </a:r>
            <a:endParaRPr dirty="0"/>
          </a:p>
          <a:p>
            <a:pPr lvl="2">
              <a:defRPr/>
            </a:pPr>
            <a:r>
              <a:rPr lang="pt-BR" dirty="0"/>
              <a:t>Terceiro nível</a:t>
            </a:r>
            <a:endParaRPr dirty="0"/>
          </a:p>
          <a:p>
            <a:pPr lvl="3">
              <a:defRPr/>
            </a:pPr>
            <a:r>
              <a:rPr lang="pt-BR" dirty="0"/>
              <a:t>Quarto nível</a:t>
            </a:r>
            <a:endParaRPr dirty="0"/>
          </a:p>
          <a:p>
            <a:pPr lvl="4">
              <a:defRPr/>
            </a:pPr>
            <a:r>
              <a:rPr lang="pt-BR" dirty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>
              <a:defRPr/>
            </a:pPr>
            <a:fld id="{C5C84D40-4330-4806-97EA-4F09B9B26AA6}" type="datetime1">
              <a:rPr lang="pt-BR" smtClean="0"/>
              <a:pPr>
                <a:defRPr/>
              </a:pPr>
              <a:t>16/05/2025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>
              <a:defRPr/>
            </a:pPr>
            <a:fld id="{7CACC7F1-D402-4634-82CF-F44B4DF50986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Calibri" panose="020F0502020204030204" pitchFamily="34" charset="0"/>
          <a:cs typeface="Calibri" panose="020F0502020204030204" pitchFamily="34" charset="0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Calibri" panose="020F0502020204030204" pitchFamily="34" charset="0"/>
          <a:cs typeface="Calibri" panose="020F0502020204030204" pitchFamily="34" charset="0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Calibri" panose="020F0502020204030204" pitchFamily="34" charset="0"/>
          <a:cs typeface="Calibri" panose="020F0502020204030204" pitchFamily="34" charset="0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Calibri" panose="020F0502020204030204" pitchFamily="34" charset="0"/>
          <a:cs typeface="Calibri" panose="020F0502020204030204" pitchFamily="34" charset="0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Calibri" panose="020F0502020204030204" pitchFamily="34" charset="0"/>
          <a:cs typeface="Calibri" panose="020F0502020204030204" pitchFamily="34" charset="0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Calibri" panose="020F0502020204030204" pitchFamily="34" charset="0"/>
          <a:cs typeface="Calibri" panose="020F0502020204030204" pitchFamily="34" charset="0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f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ctrTitle"/>
          </p:nvPr>
        </p:nvSpPr>
        <p:spPr bwMode="auto">
          <a:xfrm>
            <a:off x="877305" y="351599"/>
            <a:ext cx="9500130" cy="3824879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pt-BR" sz="8000" b="1" dirty="0">
                <a:solidFill>
                  <a:schemeClr val="accent4">
                    <a:lumMod val="50000"/>
                  </a:schemeClr>
                </a:solidFill>
              </a:rPr>
              <a:t>INDÍCIOS DE FRAUDE TRABALHISTA NO BANCO SANTANDER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75EC2CF2-47B4-3FD2-D609-6CC6B5795D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5627370" y="4457700"/>
            <a:ext cx="4650246" cy="1477808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58FBA674-6DF9-7F68-3186-655DB81E764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14384" y="4150880"/>
            <a:ext cx="2958004" cy="209144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F23634-A61B-82EF-5785-562988B637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ítulo 1">
            <a:extLst>
              <a:ext uri="{FF2B5EF4-FFF2-40B4-BE49-F238E27FC236}">
                <a16:creationId xmlns:a16="http://schemas.microsoft.com/office/drawing/2014/main" id="{1ABA841D-4DB3-3D07-AD37-678E35714BB7}"/>
              </a:ext>
            </a:extLst>
          </p:cNvPr>
          <p:cNvSpPr txBox="1">
            <a:spLocks/>
          </p:cNvSpPr>
          <p:nvPr/>
        </p:nvSpPr>
        <p:spPr bwMode="auto">
          <a:xfrm>
            <a:off x="1524000" y="2850956"/>
            <a:ext cx="91440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685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 marL="1143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 marL="1600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 marL="20574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5pPr>
            <a:lvl6pPr marL="25146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pt-BR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920A51E-246B-D95C-3466-C9CFAE34A19D}"/>
              </a:ext>
            </a:extLst>
          </p:cNvPr>
          <p:cNvSpPr txBox="1"/>
          <p:nvPr/>
        </p:nvSpPr>
        <p:spPr bwMode="auto">
          <a:xfrm>
            <a:off x="814303" y="1281295"/>
            <a:ext cx="10911735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200" spc="35" dirty="0">
                <a:solidFill>
                  <a:srgbClr val="222222"/>
                </a:solidFill>
                <a:ea typeface="Times New Roman" panose="02020603050405020304" pitchFamily="18" charset="0"/>
              </a:rPr>
              <a:t>Em agosto de 2021, houve a transferência de trabalhadores lotados em áreas de tecnologia na cidade de São Paulo para a F1RST (com alteração de representação sindical).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200" spc="35" dirty="0">
                <a:solidFill>
                  <a:srgbClr val="222222"/>
                </a:solidFill>
                <a:ea typeface="Times New Roman" panose="02020603050405020304" pitchFamily="18" charset="0"/>
              </a:rPr>
              <a:t>Não houve mudança nas atividades desenvolvidas pelos trabalhadores, nos locais de trabalho, na subordinação hierárquica, entre outros aspectos.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200" spc="35" dirty="0">
                <a:solidFill>
                  <a:srgbClr val="222222"/>
                </a:solidFill>
                <a:ea typeface="Times New Roman" panose="02020603050405020304" pitchFamily="18" charset="0"/>
              </a:rPr>
              <a:t>CNAE 6201-5 – Desenvolvimento de programas de computador sob encomenda.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200" spc="35" dirty="0">
                <a:solidFill>
                  <a:srgbClr val="222222"/>
                </a:solidFill>
                <a:ea typeface="Times New Roman" panose="02020603050405020304" pitchFamily="18" charset="0"/>
              </a:rPr>
              <a:t>Novo sindicato: Sindicato dos Trabalhadores em Processamento de </a:t>
            </a:r>
            <a:br>
              <a:rPr lang="pt-BR" sz="2200" spc="35" dirty="0">
                <a:solidFill>
                  <a:srgbClr val="222222"/>
                </a:solidFill>
                <a:ea typeface="Times New Roman" panose="02020603050405020304" pitchFamily="18" charset="0"/>
              </a:rPr>
            </a:br>
            <a:r>
              <a:rPr lang="pt-BR" sz="2200" spc="35" dirty="0">
                <a:solidFill>
                  <a:srgbClr val="222222"/>
                </a:solidFill>
                <a:ea typeface="Times New Roman" panose="02020603050405020304" pitchFamily="18" charset="0"/>
              </a:rPr>
              <a:t>Dados e Empregados de Empresas de Processamento de Dados do </a:t>
            </a:r>
            <a:br>
              <a:rPr lang="pt-BR" sz="2200" spc="35" dirty="0">
                <a:solidFill>
                  <a:srgbClr val="222222"/>
                </a:solidFill>
                <a:ea typeface="Times New Roman" panose="02020603050405020304" pitchFamily="18" charset="0"/>
              </a:rPr>
            </a:br>
            <a:r>
              <a:rPr lang="pt-BR" sz="2200" spc="35" dirty="0">
                <a:solidFill>
                  <a:srgbClr val="222222"/>
                </a:solidFill>
                <a:ea typeface="Times New Roman" panose="02020603050405020304" pitchFamily="18" charset="0"/>
              </a:rPr>
              <a:t>Estado de São Paulo (SINDPD/SP).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200" spc="35" dirty="0">
                <a:solidFill>
                  <a:srgbClr val="222222"/>
                </a:solidFill>
                <a:ea typeface="Times New Roman" panose="02020603050405020304" pitchFamily="18" charset="0"/>
              </a:rPr>
              <a:t>O Sindicato dos Bancários de São Paulo enviou um comunicado </a:t>
            </a:r>
            <a:br>
              <a:rPr lang="pt-BR" sz="2200" spc="35" dirty="0">
                <a:solidFill>
                  <a:srgbClr val="222222"/>
                </a:solidFill>
                <a:ea typeface="Times New Roman" panose="02020603050405020304" pitchFamily="18" charset="0"/>
              </a:rPr>
            </a:br>
            <a:r>
              <a:rPr lang="pt-BR" sz="2200" spc="35" dirty="0">
                <a:solidFill>
                  <a:srgbClr val="222222"/>
                </a:solidFill>
                <a:ea typeface="Times New Roman" panose="02020603050405020304" pitchFamily="18" charset="0"/>
              </a:rPr>
              <a:t>ao Banco Santander sobre o assunto.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200" spc="35" dirty="0">
                <a:solidFill>
                  <a:srgbClr val="222222"/>
                </a:solidFill>
                <a:ea typeface="Times New Roman" panose="02020603050405020304" pitchFamily="18" charset="0"/>
              </a:rPr>
              <a:t>É evidente que se trata de fraude trabalhista e prática antissindical </a:t>
            </a:r>
            <a:br>
              <a:rPr lang="pt-BR" sz="2200" spc="35" dirty="0">
                <a:solidFill>
                  <a:srgbClr val="222222"/>
                </a:solidFill>
                <a:ea typeface="Times New Roman" panose="02020603050405020304" pitchFamily="18" charset="0"/>
              </a:rPr>
            </a:br>
            <a:r>
              <a:rPr lang="pt-BR" sz="2200" spc="35" dirty="0">
                <a:solidFill>
                  <a:srgbClr val="222222"/>
                </a:solidFill>
                <a:ea typeface="Times New Roman" panose="02020603050405020304" pitchFamily="18" charset="0"/>
              </a:rPr>
              <a:t>(fragmentação da representação).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5525012F-A2B6-8A7D-027E-BF8351BABA4E}"/>
              </a:ext>
            </a:extLst>
          </p:cNvPr>
          <p:cNvSpPr/>
          <p:nvPr/>
        </p:nvSpPr>
        <p:spPr bwMode="auto">
          <a:xfrm>
            <a:off x="348342" y="363068"/>
            <a:ext cx="11843658" cy="5959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Bef>
                <a:spcPts val="2400"/>
              </a:spcBef>
              <a:spcAft>
                <a:spcPts val="0"/>
              </a:spcAft>
              <a:defRPr/>
            </a:pPr>
            <a:r>
              <a:rPr lang="pt-BR" sz="3200" b="1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EXEMPLO DA F1RST TECNOLOGIA E SERVIÇOS FINANCEIROS</a:t>
            </a:r>
            <a:endParaRPr lang="pt-BR" sz="32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245C65CF-C73F-890B-BFFA-32568756384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4680" y="5600699"/>
            <a:ext cx="2702388" cy="1910715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99DF9C1B-D405-5188-F491-BFEFACC7199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5500" y="4015107"/>
            <a:ext cx="1905000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89814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E45013-63A0-1BC6-993F-7292437487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ítulo 1">
            <a:extLst>
              <a:ext uri="{FF2B5EF4-FFF2-40B4-BE49-F238E27FC236}">
                <a16:creationId xmlns:a16="http://schemas.microsoft.com/office/drawing/2014/main" id="{A40730E9-E6B6-FF59-DBA0-FA84CB17F8C8}"/>
              </a:ext>
            </a:extLst>
          </p:cNvPr>
          <p:cNvSpPr txBox="1">
            <a:spLocks/>
          </p:cNvSpPr>
          <p:nvPr/>
        </p:nvSpPr>
        <p:spPr bwMode="auto">
          <a:xfrm>
            <a:off x="1524000" y="2850956"/>
            <a:ext cx="91440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685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 marL="1143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 marL="1600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 marL="20574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5pPr>
            <a:lvl6pPr marL="25146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pt-BR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114D2B30-2244-B223-9D8C-BB71125B1957}"/>
              </a:ext>
            </a:extLst>
          </p:cNvPr>
          <p:cNvSpPr/>
          <p:nvPr/>
        </p:nvSpPr>
        <p:spPr bwMode="auto">
          <a:xfrm>
            <a:off x="348342" y="241995"/>
            <a:ext cx="11843658" cy="5959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Bef>
                <a:spcPts val="2400"/>
              </a:spcBef>
              <a:spcAft>
                <a:spcPts val="0"/>
              </a:spcAft>
              <a:defRPr/>
            </a:pPr>
            <a:r>
              <a:rPr lang="pt-BR" sz="3200" b="1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CONDIÇÕES DE TRABALHO – BANCO SANTANDER X F1RST</a:t>
            </a:r>
            <a:endParaRPr lang="pt-BR" sz="32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D25BBF69-C911-CDC8-AA48-CF76BCFED77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4680" y="5600699"/>
            <a:ext cx="2702388" cy="1910715"/>
          </a:xfrm>
          <a:prstGeom prst="rect">
            <a:avLst/>
          </a:prstGeom>
        </p:spPr>
      </p:pic>
      <p:graphicFrame>
        <p:nvGraphicFramePr>
          <p:cNvPr id="10" name="Tabela 9">
            <a:extLst>
              <a:ext uri="{FF2B5EF4-FFF2-40B4-BE49-F238E27FC236}">
                <a16:creationId xmlns:a16="http://schemas.microsoft.com/office/drawing/2014/main" id="{05A65A45-9A4B-DC1A-9262-2F4E888D66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4012786"/>
              </p:ext>
            </p:extLst>
          </p:nvPr>
        </p:nvGraphicFramePr>
        <p:xfrm>
          <a:off x="841467" y="1223638"/>
          <a:ext cx="10509065" cy="4404852"/>
        </p:xfrm>
        <a:graphic>
          <a:graphicData uri="http://schemas.openxmlformats.org/drawingml/2006/table">
            <a:tbl>
              <a:tblPr/>
              <a:tblGrid>
                <a:gridCol w="3216182">
                  <a:extLst>
                    <a:ext uri="{9D8B030D-6E8A-4147-A177-3AD203B41FA5}">
                      <a16:colId xmlns:a16="http://schemas.microsoft.com/office/drawing/2014/main" val="72023574"/>
                    </a:ext>
                  </a:extLst>
                </a:gridCol>
                <a:gridCol w="3955640">
                  <a:extLst>
                    <a:ext uri="{9D8B030D-6E8A-4147-A177-3AD203B41FA5}">
                      <a16:colId xmlns:a16="http://schemas.microsoft.com/office/drawing/2014/main" val="655855774"/>
                    </a:ext>
                  </a:extLst>
                </a:gridCol>
                <a:gridCol w="3337243">
                  <a:extLst>
                    <a:ext uri="{9D8B030D-6E8A-4147-A177-3AD203B41FA5}">
                      <a16:colId xmlns:a16="http://schemas.microsoft.com/office/drawing/2014/main" val="756894434"/>
                    </a:ext>
                  </a:extLst>
                </a:gridCol>
              </a:tblGrid>
              <a:tr h="645784">
                <a:tc>
                  <a:txBody>
                    <a:bodyPr/>
                    <a:lstStyle/>
                    <a:p>
                      <a:pPr algn="ctr" fontAlgn="ctr"/>
                      <a:endParaRPr lang="pt-BR" sz="2200" b="1" i="0" u="none" strike="noStrike" dirty="0">
                        <a:solidFill>
                          <a:srgbClr val="FFFFFF"/>
                        </a:solidFill>
                        <a:effectLst/>
                        <a:highlight>
                          <a:srgbClr val="1D9A78"/>
                        </a:highlight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D9A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200" b="1" i="0" u="none" strike="noStrike" dirty="0">
                          <a:solidFill>
                            <a:srgbClr val="FFFFFF"/>
                          </a:solidFill>
                          <a:effectLst/>
                          <a:highlight>
                            <a:srgbClr val="1D9A78"/>
                          </a:highlight>
                          <a:latin typeface="+mn-lt"/>
                        </a:rPr>
                        <a:t>CATEGORIA BANCÁRIA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D9A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2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CATEGORIA DE TIC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D9A7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2215773"/>
                  </a:ext>
                </a:extLst>
              </a:tr>
              <a:tr h="47088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BR" sz="1600" b="1" kern="1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Jornada de Trabalho</a:t>
                      </a:r>
                      <a:endParaRPr lang="pt-BR" sz="1600" kern="100" dirty="0">
                        <a:solidFill>
                          <a:schemeClr val="bg1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D9A7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600" b="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6 horas (adicional para 7ª e 8ª hora)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FE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600" b="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8 horas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F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7588966"/>
                  </a:ext>
                </a:extLst>
              </a:tr>
              <a:tr h="40697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BR" sz="1600" b="1" kern="1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Adicional Noturno</a:t>
                      </a:r>
                      <a:endParaRPr lang="pt-BR" sz="1600" kern="100" dirty="0">
                        <a:solidFill>
                          <a:schemeClr val="bg1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D9A7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600" b="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35% entre 22h e 6h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ED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600" b="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Sem adicional até 00h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E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4822975"/>
                  </a:ext>
                </a:extLst>
              </a:tr>
              <a:tr h="33688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BR" sz="1600" b="1" kern="1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Vale Transporte</a:t>
                      </a:r>
                      <a:endParaRPr lang="pt-BR" sz="1600" kern="100" dirty="0">
                        <a:solidFill>
                          <a:schemeClr val="bg1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D9A7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600" b="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Desconto 4% salário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FE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600" b="0" kern="100">
                          <a:solidFill>
                            <a:schemeClr val="tx1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Desconto legislação 6%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F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005565"/>
                  </a:ext>
                </a:extLst>
              </a:tr>
              <a:tr h="72180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BR" sz="1600" b="1" kern="1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Auxílio Alimentação / Refeição</a:t>
                      </a:r>
                      <a:endParaRPr lang="pt-BR" sz="1600" kern="100" dirty="0">
                        <a:solidFill>
                          <a:schemeClr val="bg1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D9A7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600" b="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Auxílio alimentação e refeição juntos: </a:t>
                      </a:r>
                      <a:br>
                        <a:rPr lang="pt-BR" sz="1600" b="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pt-BR" sz="1600" b="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R$ 1.984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ED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600" b="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Auxílio alimentação e/ou refeição: </a:t>
                      </a:r>
                      <a:br>
                        <a:rPr lang="pt-BR" sz="1600" b="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pt-BR" sz="1600" b="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R$ 1.101,67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E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9816115"/>
                  </a:ext>
                </a:extLst>
              </a:tr>
              <a:tr h="47088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BR" sz="1600" b="1" kern="1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Auxílio Creche</a:t>
                      </a:r>
                      <a:endParaRPr lang="pt-BR" sz="1600" kern="100" dirty="0">
                        <a:solidFill>
                          <a:schemeClr val="bg1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D9A7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600" b="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R$ 659,67 por filho até 71 meses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FE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600" b="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R$ 646,00 por filho até 60 meses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F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8182851"/>
                  </a:ext>
                </a:extLst>
              </a:tr>
              <a:tr h="74203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BR" sz="1600" b="1" kern="1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Qualificação profissional</a:t>
                      </a:r>
                      <a:endParaRPr lang="pt-BR" sz="1600" kern="100" dirty="0">
                        <a:solidFill>
                          <a:schemeClr val="bg1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D9A7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600" b="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Oferta de bolsas de graduação, pós-graduação e especialização firmado em ACT específico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ED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600" b="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Não há menção no ACT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E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2191873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t-BR" sz="1600" b="1" kern="1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Remuneração Variável</a:t>
                      </a:r>
                      <a:endParaRPr lang="pt-BR" sz="1600" kern="100" dirty="0">
                        <a:solidFill>
                          <a:schemeClr val="bg1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D9A7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58115" algn="l"/>
                        </a:tabLst>
                      </a:pPr>
                      <a:r>
                        <a:rPr lang="pt-BR" sz="1600" b="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PLR prevista em CCT; pode chegar a 2,2 salários.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FE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600" b="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Programa próprio baseado em rentabilidade e metas.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F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1196855"/>
                  </a:ext>
                </a:extLst>
              </a:tr>
            </a:tbl>
          </a:graphicData>
        </a:graphic>
      </p:graphicFrame>
      <p:sp>
        <p:nvSpPr>
          <p:cNvPr id="4" name="CaixaDeTexto 3">
            <a:extLst>
              <a:ext uri="{FF2B5EF4-FFF2-40B4-BE49-F238E27FC236}">
                <a16:creationId xmlns:a16="http://schemas.microsoft.com/office/drawing/2014/main" id="{16DA62C9-BC68-53B5-ADEC-8B42AA467124}"/>
              </a:ext>
            </a:extLst>
          </p:cNvPr>
          <p:cNvSpPr txBox="1"/>
          <p:nvPr/>
        </p:nvSpPr>
        <p:spPr bwMode="auto">
          <a:xfrm>
            <a:off x="3264202" y="6175480"/>
            <a:ext cx="66345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pt-BR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Fontes: Convenção Coletiva de Trabalho dos Bancários e Convenção Coletiva de Trabalho do SINDPD. Elaboração: DIEESE.  </a:t>
            </a:r>
            <a:endParaRPr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95491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15" name="Gráfico 14">
            <a:extLst>
              <a:ext uri="{FF2B5EF4-FFF2-40B4-BE49-F238E27FC236}">
                <a16:creationId xmlns:a16="http://schemas.microsoft.com/office/drawing/2014/main" id="{24DF146A-521C-6E1B-4146-5551A95884D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31908032"/>
              </p:ext>
            </p:extLst>
          </p:nvPr>
        </p:nvGraphicFramePr>
        <p:xfrm>
          <a:off x="973394" y="1445343"/>
          <a:ext cx="10540180" cy="44835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ítulo 1"/>
          <p:cNvSpPr>
            <a:spLocks noGrp="1"/>
          </p:cNvSpPr>
          <p:nvPr>
            <p:ph type="title"/>
          </p:nvPr>
        </p:nvSpPr>
        <p:spPr bwMode="auto">
          <a:xfrm>
            <a:off x="265471" y="359265"/>
            <a:ext cx="11661058" cy="758952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pt-BR" sz="3200" b="1" dirty="0">
                <a:latin typeface="Calibri" panose="020F0502020204030204" pitchFamily="34" charset="0"/>
              </a:rPr>
              <a:t>LUCRO DO BANCO SANTANDER BRASIL¹ E LUCRO DAS CONTROLADAS E COLIGADAS DO GRUPO (R$ MILHÕES)²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EC163E82-A8F5-22AE-74DA-CC3C4E951A3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4680" y="5600699"/>
            <a:ext cx="2702388" cy="1910715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86FA54C7-097F-FCA7-77FC-0808B91E91C2}"/>
              </a:ext>
            </a:extLst>
          </p:cNvPr>
          <p:cNvSpPr txBox="1"/>
          <p:nvPr/>
        </p:nvSpPr>
        <p:spPr bwMode="auto">
          <a:xfrm>
            <a:off x="2998840" y="6056672"/>
            <a:ext cx="760033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pt-BR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Nota: (1) Inclui apenas o lucro do banco, sem considerar as controladas e coligadas que fazem parte do conglomerado. (2) Valores deflacionados pelo IPCA-IBGE. </a:t>
            </a:r>
            <a:br>
              <a:rPr lang="pt-BR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t-BR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Fonte: Demonstrações Financeiras do Santander e IBGE. Elaboração: DIEESE.  </a:t>
            </a:r>
            <a:endParaRPr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6A924E64-203C-8AA2-4729-7C3DAD9EA7CC}"/>
              </a:ext>
            </a:extLst>
          </p:cNvPr>
          <p:cNvSpPr txBox="1"/>
          <p:nvPr/>
        </p:nvSpPr>
        <p:spPr>
          <a:xfrm>
            <a:off x="6799007" y="1457350"/>
            <a:ext cx="4591664" cy="9233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O lucro do Banco Santander caiu 61,84% entre 2019 e 2024, enquanto o lucro das controladas e coligadas do grupo aumentou 78,65%.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EEF82F-B22D-EFDD-1EBB-63E277B3F6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ítulo 1">
            <a:extLst>
              <a:ext uri="{FF2B5EF4-FFF2-40B4-BE49-F238E27FC236}">
                <a16:creationId xmlns:a16="http://schemas.microsoft.com/office/drawing/2014/main" id="{93D91A18-62C2-38E6-2106-4EFED8C4F3D2}"/>
              </a:ext>
            </a:extLst>
          </p:cNvPr>
          <p:cNvSpPr txBox="1">
            <a:spLocks/>
          </p:cNvSpPr>
          <p:nvPr/>
        </p:nvSpPr>
        <p:spPr bwMode="auto">
          <a:xfrm>
            <a:off x="1524000" y="2850956"/>
            <a:ext cx="91440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685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 marL="1143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 marL="1600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 marL="20574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5pPr>
            <a:lvl6pPr marL="25146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pt-BR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52F319B-674E-0845-5E02-361A67DAFB20}"/>
              </a:ext>
            </a:extLst>
          </p:cNvPr>
          <p:cNvSpPr txBox="1"/>
          <p:nvPr/>
        </p:nvSpPr>
        <p:spPr bwMode="auto">
          <a:xfrm>
            <a:off x="814303" y="1281295"/>
            <a:ext cx="10911735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200" spc="35" dirty="0">
                <a:solidFill>
                  <a:srgbClr val="222222"/>
                </a:solidFill>
                <a:ea typeface="Times New Roman" panose="02020603050405020304" pitchFamily="18" charset="0"/>
              </a:rPr>
              <a:t>O Santander Espanha possuía um total de 68 empresas controladas no Brasil em 2023, segundo seu Documento de Registro Universal na Comissão Nacional do Mercado de Valores (CNMV), equivalente à CVM no Brasil.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200" spc="35" dirty="0">
                <a:solidFill>
                  <a:srgbClr val="222222"/>
                </a:solidFill>
                <a:ea typeface="Times New Roman" panose="02020603050405020304" pitchFamily="18" charset="0"/>
              </a:rPr>
              <a:t>Dessas, 43, ou 63,24%, eram controladas por meio da sua subsidiária Santander Brasil.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200" spc="35" dirty="0">
                <a:solidFill>
                  <a:srgbClr val="222222"/>
                </a:solidFill>
                <a:ea typeface="Times New Roman" panose="02020603050405020304" pitchFamily="18" charset="0"/>
              </a:rPr>
              <a:t>As restantes 25, ou 36,76%, eram controladas apenas pelo Santander Espanha (alguns diretamente, outras indiretamente através de outras subsidiárias).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200" spc="35" dirty="0">
                <a:solidFill>
                  <a:srgbClr val="222222"/>
                </a:solidFill>
                <a:ea typeface="Times New Roman" panose="02020603050405020304" pitchFamily="18" charset="0"/>
              </a:rPr>
              <a:t>Das 25 empresas sob controle apenas do Santander Espanha em dezembro de 2023, seis já estavam sob controle do Santander Brasil em algum momento, por exemplo a </a:t>
            </a:r>
            <a:r>
              <a:rPr lang="pt-BR" sz="2200" spc="35" dirty="0" err="1">
                <a:solidFill>
                  <a:srgbClr val="222222"/>
                </a:solidFill>
                <a:ea typeface="Times New Roman" panose="02020603050405020304" pitchFamily="18" charset="0"/>
              </a:rPr>
              <a:t>Getnet</a:t>
            </a:r>
            <a:r>
              <a:rPr lang="pt-BR" sz="2200" spc="35" dirty="0">
                <a:solidFill>
                  <a:srgbClr val="222222"/>
                </a:solidFill>
                <a:ea typeface="Times New Roman" panose="02020603050405020304" pitchFamily="18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200" spc="35" dirty="0">
                <a:solidFill>
                  <a:srgbClr val="222222"/>
                </a:solidFill>
                <a:ea typeface="Times New Roman" panose="02020603050405020304" pitchFamily="18" charset="0"/>
              </a:rPr>
              <a:t>Das 25 empresas sob controle apenas do Santander Espanha, nenhuma possui como CNAE principal alguma CNAE da categoria bancária.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AE08D2BA-7515-BCDC-55CC-5177D3A33D97}"/>
              </a:ext>
            </a:extLst>
          </p:cNvPr>
          <p:cNvSpPr/>
          <p:nvPr/>
        </p:nvSpPr>
        <p:spPr bwMode="auto">
          <a:xfrm>
            <a:off x="348342" y="363068"/>
            <a:ext cx="11843658" cy="5959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Bef>
                <a:spcPts val="2400"/>
              </a:spcBef>
              <a:spcAft>
                <a:spcPts val="0"/>
              </a:spcAft>
              <a:defRPr/>
            </a:pPr>
            <a:r>
              <a:rPr lang="pt-BR" sz="3200" b="1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PRESENÇA DO SANTANDER ESPANHA NO BRASIL</a:t>
            </a:r>
            <a:endParaRPr lang="pt-BR" sz="32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D6C927AC-6359-5A07-0362-8060D54E699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4680" y="5600699"/>
            <a:ext cx="2702388" cy="1910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53441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1B0C2D-2E82-AED9-8FD2-F294B4E33D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ítulo 1">
            <a:extLst>
              <a:ext uri="{FF2B5EF4-FFF2-40B4-BE49-F238E27FC236}">
                <a16:creationId xmlns:a16="http://schemas.microsoft.com/office/drawing/2014/main" id="{AA516771-D9C1-3126-FC4F-640CC23C99B8}"/>
              </a:ext>
            </a:extLst>
          </p:cNvPr>
          <p:cNvSpPr txBox="1">
            <a:spLocks/>
          </p:cNvSpPr>
          <p:nvPr/>
        </p:nvSpPr>
        <p:spPr bwMode="auto">
          <a:xfrm>
            <a:off x="1524000" y="2850956"/>
            <a:ext cx="91440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685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 marL="1143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 marL="1600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 marL="20574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5pPr>
            <a:lvl6pPr marL="25146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pt-BR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C5CA5B58-741D-8421-33FF-995D8F2988EE}"/>
              </a:ext>
            </a:extLst>
          </p:cNvPr>
          <p:cNvSpPr/>
          <p:nvPr/>
        </p:nvSpPr>
        <p:spPr bwMode="auto">
          <a:xfrm>
            <a:off x="348342" y="185590"/>
            <a:ext cx="11843658" cy="1122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Bef>
                <a:spcPts val="2400"/>
              </a:spcBef>
              <a:spcAft>
                <a:spcPts val="0"/>
              </a:spcAft>
              <a:defRPr/>
            </a:pPr>
            <a:r>
              <a:rPr lang="pt-BR" sz="3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PRINCIPAIS CONTROLADAS DO SANTANDER ESPANHA NO BRASIL, SEM PARTICIPAÇÃO DO SANTANDER BRASIL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D0C34B6F-BA43-D595-DDAB-2CC60142FF3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4680" y="5600699"/>
            <a:ext cx="2702388" cy="1910715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DE41F2E1-0482-F722-92DB-794D66B90B20}"/>
              </a:ext>
            </a:extLst>
          </p:cNvPr>
          <p:cNvSpPr txBox="1"/>
          <p:nvPr/>
        </p:nvSpPr>
        <p:spPr bwMode="auto">
          <a:xfrm>
            <a:off x="3204279" y="6032310"/>
            <a:ext cx="663454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pt-BR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Nota: (1) Em 2023.</a:t>
            </a:r>
            <a:br>
              <a:rPr lang="pt-BR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t-BR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Fontes: Documento de Registro do Banco Santander Espanha – CNVM Espanha e Receita Federal. Elaboração: DIEESE.  </a:t>
            </a:r>
            <a:endParaRPr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10" name="Tabela 9">
            <a:extLst>
              <a:ext uri="{FF2B5EF4-FFF2-40B4-BE49-F238E27FC236}">
                <a16:creationId xmlns:a16="http://schemas.microsoft.com/office/drawing/2014/main" id="{7B9171EF-4CEF-20A0-32F2-3C1B865B74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5356791"/>
              </p:ext>
            </p:extLst>
          </p:nvPr>
        </p:nvGraphicFramePr>
        <p:xfrm>
          <a:off x="942441" y="1392837"/>
          <a:ext cx="10655460" cy="4571999"/>
        </p:xfrm>
        <a:graphic>
          <a:graphicData uri="http://schemas.openxmlformats.org/drawingml/2006/table">
            <a:tbl>
              <a:tblPr/>
              <a:tblGrid>
                <a:gridCol w="4387542">
                  <a:extLst>
                    <a:ext uri="{9D8B030D-6E8A-4147-A177-3AD203B41FA5}">
                      <a16:colId xmlns:a16="http://schemas.microsoft.com/office/drawing/2014/main" val="3169362459"/>
                    </a:ext>
                  </a:extLst>
                </a:gridCol>
                <a:gridCol w="2541989">
                  <a:extLst>
                    <a:ext uri="{9D8B030D-6E8A-4147-A177-3AD203B41FA5}">
                      <a16:colId xmlns:a16="http://schemas.microsoft.com/office/drawing/2014/main" val="4255130255"/>
                    </a:ext>
                  </a:extLst>
                </a:gridCol>
                <a:gridCol w="3725929">
                  <a:extLst>
                    <a:ext uri="{9D8B030D-6E8A-4147-A177-3AD203B41FA5}">
                      <a16:colId xmlns:a16="http://schemas.microsoft.com/office/drawing/2014/main" val="484748951"/>
                    </a:ext>
                  </a:extLst>
                </a:gridCol>
              </a:tblGrid>
              <a:tr h="52619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Controlada ou Coligada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D9A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Participação do Santander Espanha¹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D9A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CNAE Principal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D9A7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7236997"/>
                  </a:ext>
                </a:extLst>
              </a:tr>
              <a:tr h="53788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Auttar HUT Processamento de Dados Ltda.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D9A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100,00%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Desenvolvimento de programas de computador sob encomenda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F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1971818"/>
                  </a:ext>
                </a:extLst>
              </a:tr>
              <a:tr h="53788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Ebury Soluções de Pagamento Ltda.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D9A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66,54%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E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Outras atividades auxiliares dos serviços financeiros não especificadas anteriormente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E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8661068"/>
                  </a:ext>
                </a:extLst>
              </a:tr>
              <a:tr h="79513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Getnet</a:t>
                      </a:r>
                      <a:r>
                        <a:rPr lang="pt-BR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Adquirência e Serviços para Meios de Pagamento S.A. - Instituição de Pagamento (</a:t>
                      </a:r>
                      <a:r>
                        <a:rPr lang="pt-BR" sz="14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GetNet</a:t>
                      </a:r>
                      <a:r>
                        <a:rPr lang="pt-BR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D9A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100,00%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Administração de cartões de crédito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F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5165224"/>
                  </a:ext>
                </a:extLst>
              </a:tr>
              <a:tr h="28063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Munduspar Participações S.A.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D9A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80,00%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E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Holding de instituições não financeiras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E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5888518"/>
                  </a:ext>
                </a:extLst>
              </a:tr>
              <a:tr h="28063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PagoNxt Trade Brasil Ltda.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D9A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100,00%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Holding de instituições não financeiras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F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7938522"/>
                  </a:ext>
                </a:extLst>
              </a:tr>
              <a:tr h="53788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Santander Brasil Gestão de Recursos Ltda.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D9A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100,00%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E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Atividades de administração de fundos por contrato ou comissão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E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1259615"/>
                  </a:ext>
                </a:extLst>
              </a:tr>
              <a:tr h="53788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Superdigital Instituição de Pagamento S.A.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D9A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100,00%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Outras atividades auxiliares dos serviços financeiros não especificadas anteriormente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F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7726953"/>
                  </a:ext>
                </a:extLst>
              </a:tr>
              <a:tr h="53788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Universia Brasil S.A.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D9A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100,00%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E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Outras atividades profissionais, científicas e técnicas não especificadas anteriormente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E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3501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60955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ctrTitle"/>
          </p:nvPr>
        </p:nvSpPr>
        <p:spPr bwMode="auto">
          <a:xfrm>
            <a:off x="1524000" y="190037"/>
            <a:ext cx="9144000" cy="2130376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pt-BR" b="1" dirty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</a:rPr>
              <a:t>Obrigada! </a:t>
            </a:r>
            <a:endParaRPr b="1" dirty="0">
              <a:latin typeface="Calibri" panose="020F0502020204030204" pitchFamily="34" charset="0"/>
            </a:endParaRPr>
          </a:p>
        </p:txBody>
      </p:sp>
      <p:sp>
        <p:nvSpPr>
          <p:cNvPr id="2" name="Subtítulo 1"/>
          <p:cNvSpPr>
            <a:spLocks noGrp="1"/>
          </p:cNvSpPr>
          <p:nvPr>
            <p:ph type="subTitle" idx="1"/>
          </p:nvPr>
        </p:nvSpPr>
        <p:spPr bwMode="auto">
          <a:xfrm>
            <a:off x="1524000" y="2722637"/>
            <a:ext cx="9144000" cy="1784081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pt-BR" sz="4000" b="1" dirty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</a:rPr>
              <a:t>Paula Reisdorf</a:t>
            </a:r>
          </a:p>
          <a:p>
            <a:pPr>
              <a:defRPr/>
            </a:pPr>
            <a:r>
              <a:rPr lang="pt-BR" sz="2200" b="1" dirty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</a:rPr>
              <a:t>Técnica do DIEESE na Subseção do Sindicato dos Bancários de Brasília</a:t>
            </a:r>
          </a:p>
          <a:p>
            <a:pPr>
              <a:defRPr/>
            </a:pPr>
            <a:endParaRPr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5627370" y="4457700"/>
            <a:ext cx="4650246" cy="1477808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8F57B504-1210-A2EB-5C37-F1F7C2956AD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09288" y="4135363"/>
            <a:ext cx="2958004" cy="209144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ítulo 1">
            <a:extLst>
              <a:ext uri="{FF2B5EF4-FFF2-40B4-BE49-F238E27FC236}">
                <a16:creationId xmlns:a16="http://schemas.microsoft.com/office/drawing/2014/main" id="{842FF511-5585-1399-3046-F2621601B13A}"/>
              </a:ext>
            </a:extLst>
          </p:cNvPr>
          <p:cNvSpPr txBox="1">
            <a:spLocks/>
          </p:cNvSpPr>
          <p:nvPr/>
        </p:nvSpPr>
        <p:spPr bwMode="auto">
          <a:xfrm>
            <a:off x="1524000" y="2850956"/>
            <a:ext cx="91440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685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 marL="1143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 marL="1600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 marL="20574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5pPr>
            <a:lvl6pPr marL="25146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pt-BR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89A0E109-A235-1AAD-0718-4A9BBF202158}"/>
              </a:ext>
            </a:extLst>
          </p:cNvPr>
          <p:cNvSpPr txBox="1"/>
          <p:nvPr/>
        </p:nvSpPr>
        <p:spPr bwMode="auto">
          <a:xfrm>
            <a:off x="814303" y="1304112"/>
            <a:ext cx="10911735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200" spc="35" dirty="0">
                <a:solidFill>
                  <a:srgbClr val="222222"/>
                </a:solidFill>
                <a:ea typeface="Times New Roman" panose="02020603050405020304" pitchFamily="18" charset="0"/>
              </a:rPr>
              <a:t>Desde 2019, o Banco Santander Brasil abriu ou adquiriu </a:t>
            </a:r>
            <a:r>
              <a:rPr lang="pt-BR" sz="2200" b="1" spc="35" dirty="0">
                <a:solidFill>
                  <a:srgbClr val="222222"/>
                </a:solidFill>
                <a:ea typeface="Times New Roman" panose="02020603050405020304" pitchFamily="18" charset="0"/>
              </a:rPr>
              <a:t>30 novas controladas ou coligadas</a:t>
            </a:r>
            <a:r>
              <a:rPr lang="pt-BR" sz="2200" spc="35" dirty="0">
                <a:solidFill>
                  <a:srgbClr val="222222"/>
                </a:solidFill>
                <a:ea typeface="Times New Roman" panose="02020603050405020304" pitchFamily="18" charset="0"/>
              </a:rPr>
              <a:t>.</a:t>
            </a:r>
          </a:p>
          <a:p>
            <a:endParaRPr lang="pt-BR" sz="1100" spc="35" dirty="0">
              <a:solidFill>
                <a:srgbClr val="222222"/>
              </a:solidFill>
              <a:ea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200" b="1" spc="35" dirty="0">
                <a:solidFill>
                  <a:srgbClr val="222222"/>
                </a:solidFill>
                <a:ea typeface="Times New Roman" panose="02020603050405020304" pitchFamily="18" charset="0"/>
              </a:rPr>
              <a:t>Nenhuma delas tem uma das cinco </a:t>
            </a:r>
            <a:r>
              <a:rPr lang="pt-BR" sz="2200" b="1" spc="35" dirty="0" err="1">
                <a:solidFill>
                  <a:srgbClr val="222222"/>
                </a:solidFill>
                <a:ea typeface="Times New Roman" panose="02020603050405020304" pitchFamily="18" charset="0"/>
              </a:rPr>
              <a:t>CNAEs</a:t>
            </a:r>
            <a:r>
              <a:rPr lang="pt-BR" sz="2200" b="1" spc="35" dirty="0">
                <a:solidFill>
                  <a:srgbClr val="222222"/>
                </a:solidFill>
                <a:ea typeface="Times New Roman" panose="02020603050405020304" pitchFamily="18" charset="0"/>
              </a:rPr>
              <a:t> (Classificação Nacional de Atividades Econômicas) da categoria bancária</a:t>
            </a:r>
            <a:r>
              <a:rPr lang="pt-BR" sz="2200" spc="35" dirty="0">
                <a:solidFill>
                  <a:srgbClr val="222222"/>
                </a:solidFill>
                <a:ea typeface="Times New Roman" panose="02020603050405020304" pitchFamily="18" charset="0"/>
              </a:rPr>
              <a:t> (K-6421-2/00, K-6422-1/00, K-6423-9/00, K-6431-0/00 e K-6432-8/00) como CNAE Principal.</a:t>
            </a:r>
          </a:p>
          <a:p>
            <a:endParaRPr lang="pt-BR" sz="1100" spc="35" dirty="0">
              <a:solidFill>
                <a:srgbClr val="222222"/>
              </a:solidFill>
              <a:ea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200" spc="35" dirty="0">
                <a:solidFill>
                  <a:srgbClr val="222222"/>
                </a:solidFill>
                <a:ea typeface="Times New Roman" panose="02020603050405020304" pitchFamily="18" charset="0"/>
              </a:rPr>
              <a:t>Essas 30 empresas têm </a:t>
            </a:r>
            <a:r>
              <a:rPr lang="pt-BR" sz="2200" b="1" spc="35" dirty="0">
                <a:solidFill>
                  <a:srgbClr val="222222"/>
                </a:solidFill>
                <a:ea typeface="Times New Roman" panose="02020603050405020304" pitchFamily="18" charset="0"/>
              </a:rPr>
              <a:t>26 </a:t>
            </a:r>
            <a:r>
              <a:rPr lang="pt-BR" sz="2200" b="1" spc="35" dirty="0" err="1">
                <a:solidFill>
                  <a:srgbClr val="222222"/>
                </a:solidFill>
                <a:ea typeface="Times New Roman" panose="02020603050405020304" pitchFamily="18" charset="0"/>
              </a:rPr>
              <a:t>CNAEs</a:t>
            </a:r>
            <a:r>
              <a:rPr lang="pt-BR" sz="2200" b="1" spc="35" dirty="0">
                <a:solidFill>
                  <a:srgbClr val="222222"/>
                </a:solidFill>
                <a:ea typeface="Times New Roman" panose="02020603050405020304" pitchFamily="18" charset="0"/>
              </a:rPr>
              <a:t> Principais diferentes</a:t>
            </a:r>
            <a:r>
              <a:rPr lang="pt-BR" sz="2200" spc="35" dirty="0">
                <a:solidFill>
                  <a:srgbClr val="222222"/>
                </a:solidFill>
                <a:ea typeface="Times New Roman" panose="02020603050405020304" pitchFamily="18" charset="0"/>
              </a:rPr>
              <a:t>. </a:t>
            </a:r>
          </a:p>
          <a:p>
            <a:endParaRPr lang="pt-BR" sz="1100" spc="35" dirty="0">
              <a:solidFill>
                <a:srgbClr val="222222"/>
              </a:solidFill>
              <a:ea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200" spc="35" dirty="0" err="1">
                <a:solidFill>
                  <a:srgbClr val="222222"/>
                </a:solidFill>
                <a:ea typeface="Times New Roman" panose="02020603050405020304" pitchFamily="18" charset="0"/>
              </a:rPr>
              <a:t>CNAEs</a:t>
            </a:r>
            <a:r>
              <a:rPr lang="pt-BR" sz="2200" spc="35" dirty="0">
                <a:solidFill>
                  <a:srgbClr val="222222"/>
                </a:solidFill>
                <a:ea typeface="Times New Roman" panose="02020603050405020304" pitchFamily="18" charset="0"/>
              </a:rPr>
              <a:t> que aparecem mais de uma vez: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t-BR" sz="2200" spc="35" dirty="0">
                <a:solidFill>
                  <a:srgbClr val="222222"/>
                </a:solidFill>
                <a:ea typeface="Times New Roman" panose="02020603050405020304" pitchFamily="18" charset="0"/>
              </a:rPr>
              <a:t>N-8291-1/0 (Atividades de cobranças e informações cadastrais) – 3 empresas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t-BR" sz="2200" spc="35" dirty="0">
                <a:solidFill>
                  <a:srgbClr val="222222"/>
                </a:solidFill>
                <a:ea typeface="Times New Roman" panose="02020603050405020304" pitchFamily="18" charset="0"/>
              </a:rPr>
              <a:t>K-6622-3/00 (Corretores e agentes de seguros, de planos de previdência complementar e de saúde) – 2 empresas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t-BR" sz="2200" spc="35" dirty="0">
                <a:solidFill>
                  <a:srgbClr val="222222"/>
                </a:solidFill>
                <a:ea typeface="Times New Roman" panose="02020603050405020304" pitchFamily="18" charset="0"/>
              </a:rPr>
              <a:t>J-6203-1/00 (Desenvolvimento e licenciamento de programas de computador não customizáveis) – 2 empresas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E6E63734-FF4E-EDBD-0E0C-A644A23C2BD4}"/>
              </a:ext>
            </a:extLst>
          </p:cNvPr>
          <p:cNvSpPr/>
          <p:nvPr/>
        </p:nvSpPr>
        <p:spPr bwMode="auto">
          <a:xfrm>
            <a:off x="348342" y="363068"/>
            <a:ext cx="11843658" cy="5959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Bef>
                <a:spcPts val="2400"/>
              </a:spcBef>
              <a:spcAft>
                <a:spcPts val="0"/>
              </a:spcAft>
              <a:defRPr/>
            </a:pPr>
            <a:r>
              <a:rPr lang="pt-BR" sz="3200" b="1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NOVAS CONTROLADAS E COLIGADAS DO SANTANDER</a:t>
            </a:r>
            <a:endParaRPr lang="pt-BR" sz="32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F26F32ED-8777-1B68-A0D2-1BC8B58D652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4680" y="5600699"/>
            <a:ext cx="2702388" cy="1910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89693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2C4132-184D-9EA5-DD0D-FE04570F3C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ítulo 1">
            <a:extLst>
              <a:ext uri="{FF2B5EF4-FFF2-40B4-BE49-F238E27FC236}">
                <a16:creationId xmlns:a16="http://schemas.microsoft.com/office/drawing/2014/main" id="{EF77B0DB-D3AF-441B-F79D-F9CC0B41BF2B}"/>
              </a:ext>
            </a:extLst>
          </p:cNvPr>
          <p:cNvSpPr txBox="1">
            <a:spLocks/>
          </p:cNvSpPr>
          <p:nvPr/>
        </p:nvSpPr>
        <p:spPr bwMode="auto">
          <a:xfrm>
            <a:off x="1524000" y="2850956"/>
            <a:ext cx="91440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685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 marL="1143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 marL="1600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 marL="20574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5pPr>
            <a:lvl6pPr marL="25146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pt-BR" dirty="0"/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D1A81FFE-6AA8-9FEE-5A20-5A7FD697ED5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4680" y="5600699"/>
            <a:ext cx="2702388" cy="1910715"/>
          </a:xfrm>
          <a:prstGeom prst="rect">
            <a:avLst/>
          </a:prstGeom>
        </p:spPr>
      </p:pic>
      <p:grpSp>
        <p:nvGrpSpPr>
          <p:cNvPr id="23" name="Agrupar 22">
            <a:extLst>
              <a:ext uri="{FF2B5EF4-FFF2-40B4-BE49-F238E27FC236}">
                <a16:creationId xmlns:a16="http://schemas.microsoft.com/office/drawing/2014/main" id="{37AC235F-5B77-48D8-03DF-B8B0BE9A288D}"/>
              </a:ext>
            </a:extLst>
          </p:cNvPr>
          <p:cNvGrpSpPr/>
          <p:nvPr/>
        </p:nvGrpSpPr>
        <p:grpSpPr>
          <a:xfrm>
            <a:off x="5567423" y="299283"/>
            <a:ext cx="6395946" cy="3129717"/>
            <a:chOff x="5172976" y="339212"/>
            <a:chExt cx="6896219" cy="3304572"/>
          </a:xfrm>
        </p:grpSpPr>
        <p:pic>
          <p:nvPicPr>
            <p:cNvPr id="13" name="Imagem 12">
              <a:extLst>
                <a:ext uri="{FF2B5EF4-FFF2-40B4-BE49-F238E27FC236}">
                  <a16:creationId xmlns:a16="http://schemas.microsoft.com/office/drawing/2014/main" id="{54090520-C194-7161-49BA-AD7A30490FA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29835" y="339212"/>
              <a:ext cx="6839360" cy="621760"/>
            </a:xfrm>
            <a:prstGeom prst="rect">
              <a:avLst/>
            </a:prstGeom>
          </p:spPr>
        </p:pic>
        <p:pic>
          <p:nvPicPr>
            <p:cNvPr id="15" name="Imagem 14">
              <a:extLst>
                <a:ext uri="{FF2B5EF4-FFF2-40B4-BE49-F238E27FC236}">
                  <a16:creationId xmlns:a16="http://schemas.microsoft.com/office/drawing/2014/main" id="{FB3AF168-B0A2-A3E2-2828-25DF0D91D89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72976" y="965734"/>
              <a:ext cx="6864696" cy="2678050"/>
            </a:xfrm>
            <a:prstGeom prst="rect">
              <a:avLst/>
            </a:prstGeom>
          </p:spPr>
        </p:pic>
      </p:grpSp>
      <p:grpSp>
        <p:nvGrpSpPr>
          <p:cNvPr id="22" name="Agrupar 21">
            <a:extLst>
              <a:ext uri="{FF2B5EF4-FFF2-40B4-BE49-F238E27FC236}">
                <a16:creationId xmlns:a16="http://schemas.microsoft.com/office/drawing/2014/main" id="{1218C960-C767-F45E-3911-E12F19C0A4AD}"/>
              </a:ext>
            </a:extLst>
          </p:cNvPr>
          <p:cNvGrpSpPr/>
          <p:nvPr/>
        </p:nvGrpSpPr>
        <p:grpSpPr>
          <a:xfrm>
            <a:off x="114680" y="203514"/>
            <a:ext cx="5191851" cy="5030224"/>
            <a:chOff x="221142" y="984123"/>
            <a:chExt cx="5191851" cy="5030224"/>
          </a:xfrm>
        </p:grpSpPr>
        <p:pic>
          <p:nvPicPr>
            <p:cNvPr id="17" name="Imagem 16">
              <a:extLst>
                <a:ext uri="{FF2B5EF4-FFF2-40B4-BE49-F238E27FC236}">
                  <a16:creationId xmlns:a16="http://schemas.microsoft.com/office/drawing/2014/main" id="{2304AF60-EA61-45B5-FD17-611F135D842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1142" y="2999089"/>
              <a:ext cx="3957805" cy="3015258"/>
            </a:xfrm>
            <a:prstGeom prst="rect">
              <a:avLst/>
            </a:prstGeom>
          </p:spPr>
        </p:pic>
        <p:pic>
          <p:nvPicPr>
            <p:cNvPr id="19" name="Imagem 18">
              <a:extLst>
                <a:ext uri="{FF2B5EF4-FFF2-40B4-BE49-F238E27FC236}">
                  <a16:creationId xmlns:a16="http://schemas.microsoft.com/office/drawing/2014/main" id="{84AF70E0-3925-B380-6EF0-C327F63461EF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7802" t="-5439" r="35396" b="3939"/>
            <a:stretch/>
          </p:blipFill>
          <p:spPr>
            <a:xfrm>
              <a:off x="221142" y="984123"/>
              <a:ext cx="5134265" cy="686749"/>
            </a:xfrm>
            <a:prstGeom prst="rect">
              <a:avLst/>
            </a:prstGeom>
          </p:spPr>
        </p:pic>
        <p:pic>
          <p:nvPicPr>
            <p:cNvPr id="21" name="Imagem 20">
              <a:extLst>
                <a:ext uri="{FF2B5EF4-FFF2-40B4-BE49-F238E27FC236}">
                  <a16:creationId xmlns:a16="http://schemas.microsoft.com/office/drawing/2014/main" id="{A715B791-93B7-7AC9-48F8-968441C6FA99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3746" b="12465"/>
            <a:stretch/>
          </p:blipFill>
          <p:spPr>
            <a:xfrm>
              <a:off x="221143" y="1689404"/>
              <a:ext cx="5191850" cy="1439184"/>
            </a:xfrm>
            <a:prstGeom prst="rect">
              <a:avLst/>
            </a:prstGeom>
          </p:spPr>
        </p:pic>
      </p:grpSp>
      <p:pic>
        <p:nvPicPr>
          <p:cNvPr id="7" name="Imagem 6">
            <a:extLst>
              <a:ext uri="{FF2B5EF4-FFF2-40B4-BE49-F238E27FC236}">
                <a16:creationId xmlns:a16="http://schemas.microsoft.com/office/drawing/2014/main" id="{D5FE9BDF-4F24-2C1C-10B8-6239039C9504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6388" y="2620303"/>
            <a:ext cx="4830974" cy="4237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65966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ítulo 1">
            <a:extLst>
              <a:ext uri="{FF2B5EF4-FFF2-40B4-BE49-F238E27FC236}">
                <a16:creationId xmlns:a16="http://schemas.microsoft.com/office/drawing/2014/main" id="{842FF511-5585-1399-3046-F2621601B13A}"/>
              </a:ext>
            </a:extLst>
          </p:cNvPr>
          <p:cNvSpPr txBox="1">
            <a:spLocks/>
          </p:cNvSpPr>
          <p:nvPr/>
        </p:nvSpPr>
        <p:spPr bwMode="auto">
          <a:xfrm>
            <a:off x="1524000" y="2850956"/>
            <a:ext cx="91440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685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 marL="1143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 marL="1600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 marL="20574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5pPr>
            <a:lvl6pPr marL="25146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pt-BR" dirty="0"/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7EB23744-162F-F4D3-8CCE-8CD35172CF6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4680" y="5600699"/>
            <a:ext cx="2702388" cy="1910715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833EE89D-9175-62DB-3E57-55FCE46B2F3C}"/>
              </a:ext>
            </a:extLst>
          </p:cNvPr>
          <p:cNvSpPr txBox="1"/>
          <p:nvPr/>
        </p:nvSpPr>
        <p:spPr bwMode="auto">
          <a:xfrm>
            <a:off x="3057439" y="5839892"/>
            <a:ext cx="663454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pt-BR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Nota: (1) Atual denominação da Liderança Serviços Especializados em Cobranças Ltda. (2) Atual denominação da CIP S.A. (3) Atual denominação da SX Tools Soluções e Serviços Compartilhados Ltda. </a:t>
            </a:r>
            <a:br>
              <a:rPr lang="pt-BR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t-BR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Fonte: Demonstrações Financeiras do Santander e Receita Federal. Elaboração: DIEESE.  </a:t>
            </a:r>
            <a:endParaRPr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EFD3206E-3EC5-1020-4781-8F3EE9411884}"/>
              </a:ext>
            </a:extLst>
          </p:cNvPr>
          <p:cNvSpPr/>
          <p:nvPr/>
        </p:nvSpPr>
        <p:spPr bwMode="auto">
          <a:xfrm>
            <a:off x="348342" y="363068"/>
            <a:ext cx="11843658" cy="5959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Bef>
                <a:spcPts val="2400"/>
              </a:spcBef>
              <a:spcAft>
                <a:spcPts val="0"/>
              </a:spcAft>
              <a:defRPr/>
            </a:pPr>
            <a:r>
              <a:rPr lang="pt-BR" sz="3200" b="1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PRINCIPAIS NOVAS CONTROLADAS E COLIGADAS DO SANTANDER </a:t>
            </a:r>
            <a:endParaRPr lang="pt-BR" sz="32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1B7AB174-1159-DD3F-C5A5-5E1FBB528E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7103564"/>
              </p:ext>
            </p:extLst>
          </p:nvPr>
        </p:nvGraphicFramePr>
        <p:xfrm>
          <a:off x="759541" y="1088044"/>
          <a:ext cx="10672917" cy="4681911"/>
        </p:xfrm>
        <a:graphic>
          <a:graphicData uri="http://schemas.openxmlformats.org/drawingml/2006/table">
            <a:tbl>
              <a:tblPr/>
              <a:tblGrid>
                <a:gridCol w="4675240">
                  <a:extLst>
                    <a:ext uri="{9D8B030D-6E8A-4147-A177-3AD203B41FA5}">
                      <a16:colId xmlns:a16="http://schemas.microsoft.com/office/drawing/2014/main" val="1978852874"/>
                    </a:ext>
                  </a:extLst>
                </a:gridCol>
                <a:gridCol w="1978863">
                  <a:extLst>
                    <a:ext uri="{9D8B030D-6E8A-4147-A177-3AD203B41FA5}">
                      <a16:colId xmlns:a16="http://schemas.microsoft.com/office/drawing/2014/main" val="423770416"/>
                    </a:ext>
                  </a:extLst>
                </a:gridCol>
                <a:gridCol w="4018814">
                  <a:extLst>
                    <a:ext uri="{9D8B030D-6E8A-4147-A177-3AD203B41FA5}">
                      <a16:colId xmlns:a16="http://schemas.microsoft.com/office/drawing/2014/main" val="1554979887"/>
                    </a:ext>
                  </a:extLst>
                </a:gridCol>
              </a:tblGrid>
              <a:tr h="43409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Controlada ou Coligada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D9A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Participação do Santander (data)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D9A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CNAE Principal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D9A7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5235967"/>
                  </a:ext>
                </a:extLst>
              </a:tr>
              <a:tr h="44374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CSD Central de Serviços de Registro e Depósito aos Mercados Financeiro e de Capitais S.A.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D9A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20,00% (desde 2022)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Outras atividades auxiliares dos serviços financeiros não especificadas anteriormente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F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7051040"/>
                  </a:ext>
                </a:extLst>
              </a:tr>
              <a:tr h="44374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Em Dia Serviços Especializados em Cobrança Ltda.¹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D9A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100,00% (desde 2021)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E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Atividades de cobrança e informações cadastrais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E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5140774"/>
                  </a:ext>
                </a:extLst>
              </a:tr>
              <a:tr h="44374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Hyundai Corretora de Seguros Ltda.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D9A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50,00% (desde 2019)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Corretores e agentes de seguros, de planos de previdência complementar e de saúde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F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4630239"/>
                  </a:ext>
                </a:extLst>
              </a:tr>
              <a:tr h="86819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Núclea</a:t>
                      </a:r>
                      <a:r>
                        <a:rPr lang="pt-BR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S.A.²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D9A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25,32% (2021), 17,87% (2022), 17,53% (desde 2023)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E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Tratamento de dados, provedores de serviços de aplicação e serviços de hospedagem na internet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E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8566489"/>
                  </a:ext>
                </a:extLst>
              </a:tr>
              <a:tr h="44374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Pluxee</a:t>
                      </a:r>
                      <a:r>
                        <a:rPr lang="pt-BR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pt-BR" sz="14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BenefÍcios</a:t>
                      </a:r>
                      <a:r>
                        <a:rPr lang="pt-BR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Brasil S.A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D9A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20,00% (desde 2024)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Emissão de vales alimentação, vales transporte e similares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8635854"/>
                  </a:ext>
                </a:extLst>
              </a:tr>
              <a:tr h="44374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SX Negócios Ltda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D9A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100,00% (desde 2021)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E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Atividades de teleatendimento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E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3608047"/>
                  </a:ext>
                </a:extLst>
              </a:tr>
              <a:tr h="65596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Tools Soluções e Serviços Compartilhados Ltda³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D9A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100,00% (desde 2022)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Preparação de documentos e serviços especializados de apoio administrativo não especificados anteriormente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F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4777153"/>
                  </a:ext>
                </a:extLst>
              </a:tr>
              <a:tr h="44374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Toro Asset Management S.A.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D9A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100,00% (desde 2022)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E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Atividades de administração de fundos por contrato ou comissão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E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80811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08371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5FB5E5-5E86-BDDD-DFF0-835CAE7F19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ítulo 1">
            <a:extLst>
              <a:ext uri="{FF2B5EF4-FFF2-40B4-BE49-F238E27FC236}">
                <a16:creationId xmlns:a16="http://schemas.microsoft.com/office/drawing/2014/main" id="{ACB54E32-EC73-48DB-417F-4AF73130EB54}"/>
              </a:ext>
            </a:extLst>
          </p:cNvPr>
          <p:cNvSpPr txBox="1">
            <a:spLocks/>
          </p:cNvSpPr>
          <p:nvPr/>
        </p:nvSpPr>
        <p:spPr bwMode="auto">
          <a:xfrm>
            <a:off x="1524000" y="2850956"/>
            <a:ext cx="91440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685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 marL="1143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 marL="1600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 marL="20574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5pPr>
            <a:lvl6pPr marL="25146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pt-BR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8C612A6A-F124-E211-65E9-BC68204457B2}"/>
              </a:ext>
            </a:extLst>
          </p:cNvPr>
          <p:cNvSpPr/>
          <p:nvPr/>
        </p:nvSpPr>
        <p:spPr bwMode="auto">
          <a:xfrm>
            <a:off x="909634" y="370583"/>
            <a:ext cx="10491428" cy="1122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Bef>
                <a:spcPts val="2400"/>
              </a:spcBef>
              <a:spcAft>
                <a:spcPts val="0"/>
              </a:spcAft>
              <a:defRPr/>
            </a:pPr>
            <a:r>
              <a:rPr lang="pt-BR" sz="3200" b="1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INVESTIMENTO EM PESSOAS¹ DO GRUPO SANTANDER (R$ MILHARES)²</a:t>
            </a:r>
            <a:endParaRPr lang="pt-BR" sz="32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DBE71515-4E61-0987-BAAE-06AEBBFE31B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4680" y="5600699"/>
            <a:ext cx="2702388" cy="1910715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534F544F-5C02-311A-90E1-AB93BC0A661C}"/>
              </a:ext>
            </a:extLst>
          </p:cNvPr>
          <p:cNvSpPr txBox="1"/>
          <p:nvPr/>
        </p:nvSpPr>
        <p:spPr bwMode="auto">
          <a:xfrm>
            <a:off x="3273727" y="6204287"/>
            <a:ext cx="66345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pt-BR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Nota: (1) Inclui pagamento de PLR. (2) Valores deflacionados pelo IPCA-IBGE.</a:t>
            </a:r>
            <a:br>
              <a:rPr lang="pt-BR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t-BR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Fonte: Demonstrações Financeiras do Santander e IBGE. Elaboração: DIEESE.  </a:t>
            </a:r>
            <a:endParaRPr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Caixa de Texto 1">
            <a:extLst>
              <a:ext uri="{FF2B5EF4-FFF2-40B4-BE49-F238E27FC236}">
                <a16:creationId xmlns:a16="http://schemas.microsoft.com/office/drawing/2014/main" id="{1D3EC742-550E-9AA6-6725-2383889D5434}"/>
              </a:ext>
            </a:extLst>
          </p:cNvPr>
          <p:cNvSpPr txBox="1"/>
          <p:nvPr/>
        </p:nvSpPr>
        <p:spPr>
          <a:xfrm>
            <a:off x="5042492" y="1637675"/>
            <a:ext cx="2107015" cy="38495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accent1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1600" dirty="0">
                <a:latin typeface="Arial" panose="020B0604020202020204" pitchFamily="34" charset="0"/>
                <a:ea typeface="Calibri" panose="020F0502020204030204" pitchFamily="34" charset="0"/>
              </a:rPr>
              <a:t>Consolidado: </a:t>
            </a:r>
            <a:r>
              <a:rPr lang="pt-BR" sz="16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-4,14%</a:t>
            </a:r>
          </a:p>
        </p:txBody>
      </p:sp>
      <p:sp>
        <p:nvSpPr>
          <p:cNvPr id="9" name="Chave Esquerda 8">
            <a:extLst>
              <a:ext uri="{FF2B5EF4-FFF2-40B4-BE49-F238E27FC236}">
                <a16:creationId xmlns:a16="http://schemas.microsoft.com/office/drawing/2014/main" id="{492814EA-5B68-7C40-8A82-25FCC77785EF}"/>
              </a:ext>
            </a:extLst>
          </p:cNvPr>
          <p:cNvSpPr/>
          <p:nvPr/>
        </p:nvSpPr>
        <p:spPr>
          <a:xfrm rot="5400000">
            <a:off x="5838058" y="-2180807"/>
            <a:ext cx="694319" cy="9438687"/>
          </a:xfrm>
          <a:prstGeom prst="leftBrace">
            <a:avLst>
              <a:gd name="adj1" fmla="val 8333"/>
              <a:gd name="adj2" fmla="val 5072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9BD8C20C-ADE1-3C22-65BD-557C7D37D1A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74344527"/>
              </p:ext>
            </p:extLst>
          </p:nvPr>
        </p:nvGraphicFramePr>
        <p:xfrm>
          <a:off x="808279" y="2720556"/>
          <a:ext cx="10754455" cy="31511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057914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DD1D53-43FF-8824-C96F-973548FCC5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ítulo 1">
            <a:extLst>
              <a:ext uri="{FF2B5EF4-FFF2-40B4-BE49-F238E27FC236}">
                <a16:creationId xmlns:a16="http://schemas.microsoft.com/office/drawing/2014/main" id="{52642EAE-7997-43C7-01DC-E33607AD9565}"/>
              </a:ext>
            </a:extLst>
          </p:cNvPr>
          <p:cNvSpPr txBox="1">
            <a:spLocks/>
          </p:cNvSpPr>
          <p:nvPr/>
        </p:nvSpPr>
        <p:spPr bwMode="auto">
          <a:xfrm>
            <a:off x="1524000" y="2850956"/>
            <a:ext cx="91440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685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 marL="1143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 marL="1600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 marL="20574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5pPr>
            <a:lvl6pPr marL="25146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pt-BR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7D3351DD-B026-7DBE-6F84-0D30E041FD01}"/>
              </a:ext>
            </a:extLst>
          </p:cNvPr>
          <p:cNvSpPr/>
          <p:nvPr/>
        </p:nvSpPr>
        <p:spPr bwMode="auto">
          <a:xfrm>
            <a:off x="1030147" y="321685"/>
            <a:ext cx="10197296" cy="1122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Bef>
                <a:spcPts val="2400"/>
              </a:spcBef>
              <a:spcAft>
                <a:spcPts val="0"/>
              </a:spcAft>
              <a:defRPr/>
            </a:pPr>
            <a:r>
              <a:rPr lang="pt-BR" sz="3200" b="1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DETALHAMENTO DO INVESTIMENTO EM PESSOAS¹ DO GRUPO SANTANDER</a:t>
            </a:r>
            <a:endParaRPr lang="pt-BR" sz="32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6E38C77A-9D05-DB85-EF9B-4DB2B32E0EA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4680" y="5600699"/>
            <a:ext cx="2702388" cy="1910715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06DE7318-A7BC-FD8A-7766-A7F4B0BB3963}"/>
              </a:ext>
            </a:extLst>
          </p:cNvPr>
          <p:cNvSpPr txBox="1"/>
          <p:nvPr/>
        </p:nvSpPr>
        <p:spPr bwMode="auto">
          <a:xfrm>
            <a:off x="3258487" y="6152373"/>
            <a:ext cx="66345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pt-BR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Nota: (1) Inclui pagamento de PLR. </a:t>
            </a:r>
            <a:br>
              <a:rPr lang="pt-BR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t-BR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Fonte: Demonstrações Financeiras do Santander. Elaboração: DIEESE.  </a:t>
            </a:r>
            <a:endParaRPr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11" name="Gráfico 10">
            <a:extLst>
              <a:ext uri="{FF2B5EF4-FFF2-40B4-BE49-F238E27FC236}">
                <a16:creationId xmlns:a16="http://schemas.microsoft.com/office/drawing/2014/main" id="{F088E91B-4532-1565-2827-5CC80DBA048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01987012"/>
              </p:ext>
            </p:extLst>
          </p:nvPr>
        </p:nvGraphicFramePr>
        <p:xfrm>
          <a:off x="6879644" y="1565821"/>
          <a:ext cx="4814001" cy="42739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CD8823E4-A33C-A2A1-211D-F699849BEEF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41107885"/>
              </p:ext>
            </p:extLst>
          </p:nvPr>
        </p:nvGraphicFramePr>
        <p:xfrm>
          <a:off x="1030146" y="1479356"/>
          <a:ext cx="5065853" cy="43604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8292523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ítulo 1">
            <a:extLst>
              <a:ext uri="{FF2B5EF4-FFF2-40B4-BE49-F238E27FC236}">
                <a16:creationId xmlns:a16="http://schemas.microsoft.com/office/drawing/2014/main" id="{842FF511-5585-1399-3046-F2621601B13A}"/>
              </a:ext>
            </a:extLst>
          </p:cNvPr>
          <p:cNvSpPr txBox="1">
            <a:spLocks/>
          </p:cNvSpPr>
          <p:nvPr/>
        </p:nvSpPr>
        <p:spPr bwMode="auto">
          <a:xfrm>
            <a:off x="1524000" y="2850956"/>
            <a:ext cx="91440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685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 marL="1143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 marL="1600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 marL="20574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5pPr>
            <a:lvl6pPr marL="25146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pt-BR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E6E63734-FF4E-EDBD-0E0C-A644A23C2BD4}"/>
              </a:ext>
            </a:extLst>
          </p:cNvPr>
          <p:cNvSpPr/>
          <p:nvPr/>
        </p:nvSpPr>
        <p:spPr bwMode="auto">
          <a:xfrm>
            <a:off x="348342" y="321685"/>
            <a:ext cx="11318939" cy="1122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Bef>
                <a:spcPts val="2400"/>
              </a:spcBef>
              <a:spcAft>
                <a:spcPts val="0"/>
              </a:spcAft>
              <a:defRPr/>
            </a:pPr>
            <a:r>
              <a:rPr lang="pt-BR" sz="3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QUANTIDADE DE EMPREGADOS¹ E INVESTIMENTO EM PESSOAS² ³ DO GRUPO SANTANDER BRASIL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7EB23744-162F-F4D3-8CCE-8CD35172CF6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4680" y="5600699"/>
            <a:ext cx="2702388" cy="1910715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889FF8EB-7438-DF19-38A5-435B7F54E55A}"/>
              </a:ext>
            </a:extLst>
          </p:cNvPr>
          <p:cNvSpPr txBox="1"/>
          <p:nvPr/>
        </p:nvSpPr>
        <p:spPr bwMode="auto">
          <a:xfrm>
            <a:off x="2817068" y="5984098"/>
            <a:ext cx="769619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pt-BR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Nota: (1) Não se sabe qual é a quantidade de bancários. (2) Inclui pagamento de PLR. (3) Valores corrigidos pelo IPCA-IBGE. </a:t>
            </a:r>
            <a:br>
              <a:rPr lang="pt-BR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t-BR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Fontes: Demonstrações Financeiras do Santander e IBGE. Elaboração: DIEESE.  </a:t>
            </a:r>
            <a:endParaRPr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F12E6F48-F315-D18D-CFDC-217E6F6E7C1A}"/>
              </a:ext>
            </a:extLst>
          </p:cNvPr>
          <p:cNvSpPr txBox="1"/>
          <p:nvPr/>
        </p:nvSpPr>
        <p:spPr bwMode="auto">
          <a:xfrm>
            <a:off x="432620" y="1818968"/>
            <a:ext cx="2841108" cy="2246769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pt-BR" sz="2000" spc="35" dirty="0">
                <a:solidFill>
                  <a:srgbClr val="222222"/>
                </a:solidFill>
                <a:ea typeface="Times New Roman" panose="02020603050405020304" pitchFamily="18" charset="0"/>
              </a:rPr>
              <a:t>A quantidade de empregados aumentou em 16,37% entre 2019 e 2024, enquanto o investimento em pessoas² por empregado caiu 17,63%.</a:t>
            </a:r>
          </a:p>
        </p:txBody>
      </p:sp>
      <p:graphicFrame>
        <p:nvGraphicFramePr>
          <p:cNvPr id="14" name="Gráfico 13">
            <a:extLst>
              <a:ext uri="{FF2B5EF4-FFF2-40B4-BE49-F238E27FC236}">
                <a16:creationId xmlns:a16="http://schemas.microsoft.com/office/drawing/2014/main" id="{F0D4E2F0-16FD-36D9-E03C-B0B689E2AF2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70121337"/>
              </p:ext>
            </p:extLst>
          </p:nvPr>
        </p:nvGraphicFramePr>
        <p:xfrm>
          <a:off x="524719" y="1444556"/>
          <a:ext cx="11142562" cy="43618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9377052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ítulo 1">
            <a:extLst>
              <a:ext uri="{FF2B5EF4-FFF2-40B4-BE49-F238E27FC236}">
                <a16:creationId xmlns:a16="http://schemas.microsoft.com/office/drawing/2014/main" id="{842FF511-5585-1399-3046-F2621601B13A}"/>
              </a:ext>
            </a:extLst>
          </p:cNvPr>
          <p:cNvSpPr txBox="1">
            <a:spLocks/>
          </p:cNvSpPr>
          <p:nvPr/>
        </p:nvSpPr>
        <p:spPr bwMode="auto">
          <a:xfrm>
            <a:off x="1524000" y="2850956"/>
            <a:ext cx="91440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685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 marL="1143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 marL="1600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 marL="20574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5pPr>
            <a:lvl6pPr marL="25146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pt-BR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E6E63734-FF4E-EDBD-0E0C-A644A23C2BD4}"/>
              </a:ext>
            </a:extLst>
          </p:cNvPr>
          <p:cNvSpPr/>
          <p:nvPr/>
        </p:nvSpPr>
        <p:spPr bwMode="auto">
          <a:xfrm>
            <a:off x="348342" y="321685"/>
            <a:ext cx="11843658" cy="1122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Bef>
                <a:spcPts val="2400"/>
              </a:spcBef>
              <a:spcAft>
                <a:spcPts val="0"/>
              </a:spcAft>
              <a:defRPr/>
            </a:pPr>
            <a:r>
              <a:rPr lang="pt-BR" sz="3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QUANTIDADE DE PONTOS DE ATENDIMENTO¹ DO GRUPO SANTANDER BRASIL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7EB23744-162F-F4D3-8CCE-8CD35172CF6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4680" y="5600699"/>
            <a:ext cx="2702388" cy="1910715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889FF8EB-7438-DF19-38A5-435B7F54E55A}"/>
              </a:ext>
            </a:extLst>
          </p:cNvPr>
          <p:cNvSpPr txBox="1"/>
          <p:nvPr/>
        </p:nvSpPr>
        <p:spPr bwMode="auto">
          <a:xfrm>
            <a:off x="3204279" y="6032310"/>
            <a:ext cx="663454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pt-BR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Nota: (1) Inclui agências e postos de atendimento. Dados são referentes ao mês de dezembro de cada ano.</a:t>
            </a:r>
            <a:br>
              <a:rPr lang="pt-BR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t-BR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Fonte: Banco Central. Elaboração: DIEESE.  </a:t>
            </a:r>
            <a:endParaRPr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Caixa de Texto 1">
            <a:extLst>
              <a:ext uri="{FF2B5EF4-FFF2-40B4-BE49-F238E27FC236}">
                <a16:creationId xmlns:a16="http://schemas.microsoft.com/office/drawing/2014/main" id="{ADA7AFB1-83A3-E0B0-A215-08254C824AA9}"/>
              </a:ext>
            </a:extLst>
          </p:cNvPr>
          <p:cNvSpPr txBox="1"/>
          <p:nvPr/>
        </p:nvSpPr>
        <p:spPr>
          <a:xfrm>
            <a:off x="5569246" y="1650029"/>
            <a:ext cx="1053508" cy="33098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accent2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16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-14,51%</a:t>
            </a:r>
          </a:p>
        </p:txBody>
      </p:sp>
      <p:sp>
        <p:nvSpPr>
          <p:cNvPr id="9" name="Chave Esquerda 8">
            <a:extLst>
              <a:ext uri="{FF2B5EF4-FFF2-40B4-BE49-F238E27FC236}">
                <a16:creationId xmlns:a16="http://schemas.microsoft.com/office/drawing/2014/main" id="{47682FEC-5331-B9CD-B252-06B6693881C3}"/>
              </a:ext>
            </a:extLst>
          </p:cNvPr>
          <p:cNvSpPr/>
          <p:nvPr/>
        </p:nvSpPr>
        <p:spPr>
          <a:xfrm rot="5400000">
            <a:off x="5838058" y="-2206501"/>
            <a:ext cx="694319" cy="9438687"/>
          </a:xfrm>
          <a:prstGeom prst="leftBrace">
            <a:avLst>
              <a:gd name="adj1" fmla="val 8333"/>
              <a:gd name="adj2" fmla="val 50723"/>
            </a:avLst>
          </a:prstGeom>
          <a:noFill/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aphicFrame>
        <p:nvGraphicFramePr>
          <p:cNvPr id="10" name="Gráfico 9">
            <a:extLst>
              <a:ext uri="{FF2B5EF4-FFF2-40B4-BE49-F238E27FC236}">
                <a16:creationId xmlns:a16="http://schemas.microsoft.com/office/drawing/2014/main" id="{4312B1A0-989B-8CAB-EEDF-79C5F4E3C44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56725260"/>
              </p:ext>
            </p:extLst>
          </p:nvPr>
        </p:nvGraphicFramePr>
        <p:xfrm>
          <a:off x="1091381" y="2702140"/>
          <a:ext cx="10491019" cy="3246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" name="CaixaDeTexto 3">
            <a:extLst>
              <a:ext uri="{FF2B5EF4-FFF2-40B4-BE49-F238E27FC236}">
                <a16:creationId xmlns:a16="http://schemas.microsoft.com/office/drawing/2014/main" id="{BF6963FF-93DA-A959-37AB-003C430B358D}"/>
              </a:ext>
            </a:extLst>
          </p:cNvPr>
          <p:cNvSpPr txBox="1"/>
          <p:nvPr/>
        </p:nvSpPr>
        <p:spPr bwMode="auto">
          <a:xfrm>
            <a:off x="7177548" y="1528350"/>
            <a:ext cx="4286865" cy="584775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pt-BR" sz="1600" spc="35" dirty="0">
                <a:solidFill>
                  <a:srgbClr val="222222"/>
                </a:solidFill>
                <a:ea typeface="Times New Roman" panose="02020603050405020304" pitchFamily="18" charset="0"/>
              </a:rPr>
              <a:t>Foram fechados 677 pontos de atendimento do Grupo Santander entre 2019 e 2024.</a:t>
            </a:r>
          </a:p>
        </p:txBody>
      </p:sp>
    </p:spTree>
    <p:extLst>
      <p:ext uri="{BB962C8B-B14F-4D97-AF65-F5344CB8AC3E}">
        <p14:creationId xmlns:p14="http://schemas.microsoft.com/office/powerpoint/2010/main" val="14133382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BCB52E-0FEB-6EEE-FA02-4FBF80006E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ítulo 1">
            <a:extLst>
              <a:ext uri="{FF2B5EF4-FFF2-40B4-BE49-F238E27FC236}">
                <a16:creationId xmlns:a16="http://schemas.microsoft.com/office/drawing/2014/main" id="{534DD72E-69F5-887D-3EB9-7CAD5D25BF62}"/>
              </a:ext>
            </a:extLst>
          </p:cNvPr>
          <p:cNvSpPr txBox="1">
            <a:spLocks/>
          </p:cNvSpPr>
          <p:nvPr/>
        </p:nvSpPr>
        <p:spPr bwMode="auto">
          <a:xfrm>
            <a:off x="1524000" y="2850956"/>
            <a:ext cx="91440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685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 marL="1143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 marL="1600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 marL="20574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5pPr>
            <a:lvl6pPr marL="25146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pt-BR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068DE1A4-1ABC-8974-02BE-312987E46D6F}"/>
              </a:ext>
            </a:extLst>
          </p:cNvPr>
          <p:cNvSpPr/>
          <p:nvPr/>
        </p:nvSpPr>
        <p:spPr bwMode="auto">
          <a:xfrm>
            <a:off x="348342" y="321685"/>
            <a:ext cx="11843658" cy="1122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Bef>
                <a:spcPts val="2400"/>
              </a:spcBef>
              <a:spcAft>
                <a:spcPts val="0"/>
              </a:spcAft>
              <a:defRPr/>
            </a:pPr>
            <a:r>
              <a:rPr lang="pt-BR" sz="3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QUANTIDADE DE AGÊNCIAS¹ DO BANCO SANTANDER NO </a:t>
            </a:r>
            <a:br>
              <a:rPr lang="pt-BR" sz="3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t-BR" sz="3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DISTRITO FEDERAL, SEGUNDO BANCO CENTRAL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9086706B-7DBC-BD9D-59E6-5C644E64433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4680" y="5600699"/>
            <a:ext cx="2702388" cy="1910715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28F2C486-9FFC-C3EE-C592-4F6D85B09923}"/>
              </a:ext>
            </a:extLst>
          </p:cNvPr>
          <p:cNvSpPr txBox="1"/>
          <p:nvPr/>
        </p:nvSpPr>
        <p:spPr bwMode="auto">
          <a:xfrm>
            <a:off x="3204279" y="6032310"/>
            <a:ext cx="663454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pt-BR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Nota: (1) Dados são referentes ao mês de dezembro de cada ano, com exceção de 2025, quando são referentes ao mês de abril. </a:t>
            </a:r>
            <a:br>
              <a:rPr lang="pt-BR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t-BR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Fonte: Banco Central. Elaboração: DIEESE.  </a:t>
            </a:r>
            <a:endParaRPr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Caixa de Texto 1">
            <a:extLst>
              <a:ext uri="{FF2B5EF4-FFF2-40B4-BE49-F238E27FC236}">
                <a16:creationId xmlns:a16="http://schemas.microsoft.com/office/drawing/2014/main" id="{1FEF3835-8CC8-CC30-898A-C55CB26EE2C0}"/>
              </a:ext>
            </a:extLst>
          </p:cNvPr>
          <p:cNvSpPr txBox="1"/>
          <p:nvPr/>
        </p:nvSpPr>
        <p:spPr>
          <a:xfrm>
            <a:off x="5569246" y="1650029"/>
            <a:ext cx="1053508" cy="33098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accent2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16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-36,36%</a:t>
            </a:r>
          </a:p>
        </p:txBody>
      </p:sp>
      <p:sp>
        <p:nvSpPr>
          <p:cNvPr id="9" name="Chave Esquerda 8">
            <a:extLst>
              <a:ext uri="{FF2B5EF4-FFF2-40B4-BE49-F238E27FC236}">
                <a16:creationId xmlns:a16="http://schemas.microsoft.com/office/drawing/2014/main" id="{1A6B6BC4-C8EF-F741-21F8-BFA241BC1650}"/>
              </a:ext>
            </a:extLst>
          </p:cNvPr>
          <p:cNvSpPr/>
          <p:nvPr/>
        </p:nvSpPr>
        <p:spPr>
          <a:xfrm rot="5400000">
            <a:off x="5838058" y="-2206501"/>
            <a:ext cx="694319" cy="9438687"/>
          </a:xfrm>
          <a:prstGeom prst="leftBrace">
            <a:avLst>
              <a:gd name="adj1" fmla="val 8333"/>
              <a:gd name="adj2" fmla="val 50723"/>
            </a:avLst>
          </a:prstGeom>
          <a:noFill/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B4224DC-E479-1ACE-3E8E-6B6C4835F7CB}"/>
              </a:ext>
            </a:extLst>
          </p:cNvPr>
          <p:cNvSpPr txBox="1"/>
          <p:nvPr/>
        </p:nvSpPr>
        <p:spPr bwMode="auto">
          <a:xfrm>
            <a:off x="7177549" y="1475329"/>
            <a:ext cx="3883742" cy="830997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pt-BR" sz="1600" spc="35" dirty="0">
                <a:solidFill>
                  <a:srgbClr val="222222"/>
                </a:solidFill>
                <a:ea typeface="Times New Roman" panose="02020603050405020304" pitchFamily="18" charset="0"/>
              </a:rPr>
              <a:t>Foram fechadas 16 agências do Banco Santander no DF entre dezembro de 2020 e abril de 2025.</a:t>
            </a:r>
          </a:p>
        </p:txBody>
      </p:sp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6DC2508A-6B74-AEDB-8A9E-0D8CF78DE3B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93046823"/>
              </p:ext>
            </p:extLst>
          </p:nvPr>
        </p:nvGraphicFramePr>
        <p:xfrm>
          <a:off x="918279" y="2538537"/>
          <a:ext cx="10546134" cy="32493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553176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Tema do 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Escritório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 2007 - 2010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 2007 - 2010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 2007 - 2010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2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342C4C9B-2E04-4C1B-8550-2C3CD346881A}">
  <we:reference id="wa200007130" version="1.0.0.1" store="pt-BR" storeType="OMEX"/>
  <we:alternateReferences>
    <we:reference id="wa200007130" version="1.0.0.1" store="wa200007130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7224</TotalTime>
  <Words>1424</Words>
  <Application>Microsoft Office PowerPoint</Application>
  <DocSecurity>0</DocSecurity>
  <PresentationFormat>Widescreen</PresentationFormat>
  <Paragraphs>148</Paragraphs>
  <Slides>15</Slides>
  <Notes>15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Office Theme</vt:lpstr>
      <vt:lpstr>INDÍCIOS DE FRAUDE TRABALHISTA NO BANCO SANTANDER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LUCRO DO BANCO SANTANDER BRASIL¹ E LUCRO DAS CONTROLADAS E COLIGADAS DO GRUPO (R$ MILHÕES)²</vt:lpstr>
      <vt:lpstr>Apresentação do PowerPoint</vt:lpstr>
      <vt:lpstr>Apresentação do PowerPoint</vt:lpstr>
      <vt:lpstr>Obrigada!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Conjuntura Econômica</dc:title>
  <dc:subject/>
  <dc:creator>Ricardo de Melo Tamashiro</dc:creator>
  <cp:keywords/>
  <dc:description/>
  <cp:lastModifiedBy>Paula Reisdorf</cp:lastModifiedBy>
  <cp:revision>2061</cp:revision>
  <cp:lastPrinted>2024-04-20T16:11:24Z</cp:lastPrinted>
  <dcterms:created xsi:type="dcterms:W3CDTF">2017-04-25T13:39:27Z</dcterms:created>
  <dcterms:modified xsi:type="dcterms:W3CDTF">2025-05-16T22:38:44Z</dcterms:modified>
  <cp:category/>
  <dc:identifier/>
  <cp:contentStatus/>
  <dc:language/>
  <cp:version/>
</cp:coreProperties>
</file>